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62" r:id="rId6"/>
    <p:sldId id="280" r:id="rId7"/>
    <p:sldId id="263" r:id="rId8"/>
    <p:sldId id="281" r:id="rId9"/>
    <p:sldId id="264" r:id="rId10"/>
    <p:sldId id="265" r:id="rId11"/>
    <p:sldId id="270" r:id="rId12"/>
    <p:sldId id="271" r:id="rId13"/>
    <p:sldId id="266" r:id="rId14"/>
    <p:sldId id="273" r:id="rId15"/>
    <p:sldId id="282" r:id="rId16"/>
    <p:sldId id="272" r:id="rId17"/>
    <p:sldId id="274" r:id="rId18"/>
    <p:sldId id="283" r:id="rId19"/>
    <p:sldId id="277" r:id="rId20"/>
    <p:sldId id="279" r:id="rId21"/>
    <p:sldId id="267" r:id="rId22"/>
    <p:sldId id="268" r:id="rId23"/>
    <p:sldId id="275" r:id="rId24"/>
    <p:sldId id="276" r:id="rId2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322"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CF694030-B344-45EA-98E3-E31223B620AC}" type="datetimeFigureOut">
              <a:rPr lang="zh-TW" altLang="en-US" smtClean="0"/>
              <a:pPr/>
              <a:t>2015/6/11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A3B3F4D-E4E0-412D-9157-A85A799CA84B}" type="slidenum">
              <a:rPr lang="zh-TW" altLang="en-US" smtClean="0"/>
              <a:pPr/>
              <a:t>‹#›</a:t>
            </a:fld>
            <a:endParaRPr lang="zh-TW" altLang="en-US"/>
          </a:p>
        </p:txBody>
      </p:sp>
    </p:spTree>
    <p:extLst>
      <p:ext uri="{BB962C8B-B14F-4D97-AF65-F5344CB8AC3E}">
        <p14:creationId xmlns:p14="http://schemas.microsoft.com/office/powerpoint/2010/main" val="619079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F694030-B344-45EA-98E3-E31223B620AC}" type="datetimeFigureOut">
              <a:rPr lang="zh-TW" altLang="en-US" smtClean="0"/>
              <a:pPr/>
              <a:t>2015/6/11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A3B3F4D-E4E0-412D-9157-A85A799CA84B}" type="slidenum">
              <a:rPr lang="zh-TW" altLang="en-US" smtClean="0"/>
              <a:pPr/>
              <a:t>‹#›</a:t>
            </a:fld>
            <a:endParaRPr lang="zh-TW" altLang="en-US"/>
          </a:p>
        </p:txBody>
      </p:sp>
    </p:spTree>
    <p:extLst>
      <p:ext uri="{BB962C8B-B14F-4D97-AF65-F5344CB8AC3E}">
        <p14:creationId xmlns:p14="http://schemas.microsoft.com/office/powerpoint/2010/main" val="2602081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F694030-B344-45EA-98E3-E31223B620AC}" type="datetimeFigureOut">
              <a:rPr lang="zh-TW" altLang="en-US" smtClean="0"/>
              <a:pPr/>
              <a:t>2015/6/11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A3B3F4D-E4E0-412D-9157-A85A799CA84B}" type="slidenum">
              <a:rPr lang="zh-TW" altLang="en-US" smtClean="0"/>
              <a:pPr/>
              <a:t>‹#›</a:t>
            </a:fld>
            <a:endParaRPr lang="zh-TW" altLang="en-US"/>
          </a:p>
        </p:txBody>
      </p:sp>
    </p:spTree>
    <p:extLst>
      <p:ext uri="{BB962C8B-B14F-4D97-AF65-F5344CB8AC3E}">
        <p14:creationId xmlns:p14="http://schemas.microsoft.com/office/powerpoint/2010/main" val="4201915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F694030-B344-45EA-98E3-E31223B620AC}" type="datetimeFigureOut">
              <a:rPr lang="zh-TW" altLang="en-US" smtClean="0"/>
              <a:pPr/>
              <a:t>2015/6/11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A3B3F4D-E4E0-412D-9157-A85A799CA84B}" type="slidenum">
              <a:rPr lang="zh-TW" altLang="en-US" smtClean="0"/>
              <a:pPr/>
              <a:t>‹#›</a:t>
            </a:fld>
            <a:endParaRPr lang="zh-TW" altLang="en-US"/>
          </a:p>
        </p:txBody>
      </p:sp>
    </p:spTree>
    <p:extLst>
      <p:ext uri="{BB962C8B-B14F-4D97-AF65-F5344CB8AC3E}">
        <p14:creationId xmlns:p14="http://schemas.microsoft.com/office/powerpoint/2010/main" val="391669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CF694030-B344-45EA-98E3-E31223B620AC}" type="datetimeFigureOut">
              <a:rPr lang="zh-TW" altLang="en-US" smtClean="0"/>
              <a:pPr/>
              <a:t>2015/6/11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A3B3F4D-E4E0-412D-9157-A85A799CA84B}" type="slidenum">
              <a:rPr lang="zh-TW" altLang="en-US" smtClean="0"/>
              <a:pPr/>
              <a:t>‹#›</a:t>
            </a:fld>
            <a:endParaRPr lang="zh-TW" altLang="en-US"/>
          </a:p>
        </p:txBody>
      </p:sp>
    </p:spTree>
    <p:extLst>
      <p:ext uri="{BB962C8B-B14F-4D97-AF65-F5344CB8AC3E}">
        <p14:creationId xmlns:p14="http://schemas.microsoft.com/office/powerpoint/2010/main" val="4234857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CF694030-B344-45EA-98E3-E31223B620AC}" type="datetimeFigureOut">
              <a:rPr lang="zh-TW" altLang="en-US" smtClean="0"/>
              <a:pPr/>
              <a:t>2015/6/11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A3B3F4D-E4E0-412D-9157-A85A799CA84B}" type="slidenum">
              <a:rPr lang="zh-TW" altLang="en-US" smtClean="0"/>
              <a:pPr/>
              <a:t>‹#›</a:t>
            </a:fld>
            <a:endParaRPr lang="zh-TW" altLang="en-US"/>
          </a:p>
        </p:txBody>
      </p:sp>
    </p:spTree>
    <p:extLst>
      <p:ext uri="{BB962C8B-B14F-4D97-AF65-F5344CB8AC3E}">
        <p14:creationId xmlns:p14="http://schemas.microsoft.com/office/powerpoint/2010/main" val="3786413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CF694030-B344-45EA-98E3-E31223B620AC}" type="datetimeFigureOut">
              <a:rPr lang="zh-TW" altLang="en-US" smtClean="0"/>
              <a:pPr/>
              <a:t>2015/6/11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EA3B3F4D-E4E0-412D-9157-A85A799CA84B}" type="slidenum">
              <a:rPr lang="zh-TW" altLang="en-US" smtClean="0"/>
              <a:pPr/>
              <a:t>‹#›</a:t>
            </a:fld>
            <a:endParaRPr lang="zh-TW" altLang="en-US"/>
          </a:p>
        </p:txBody>
      </p:sp>
    </p:spTree>
    <p:extLst>
      <p:ext uri="{BB962C8B-B14F-4D97-AF65-F5344CB8AC3E}">
        <p14:creationId xmlns:p14="http://schemas.microsoft.com/office/powerpoint/2010/main" val="1648014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CF694030-B344-45EA-98E3-E31223B620AC}" type="datetimeFigureOut">
              <a:rPr lang="zh-TW" altLang="en-US" smtClean="0"/>
              <a:pPr/>
              <a:t>2015/6/11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EA3B3F4D-E4E0-412D-9157-A85A799CA84B}" type="slidenum">
              <a:rPr lang="zh-TW" altLang="en-US" smtClean="0"/>
              <a:pPr/>
              <a:t>‹#›</a:t>
            </a:fld>
            <a:endParaRPr lang="zh-TW" altLang="en-US"/>
          </a:p>
        </p:txBody>
      </p:sp>
    </p:spTree>
    <p:extLst>
      <p:ext uri="{BB962C8B-B14F-4D97-AF65-F5344CB8AC3E}">
        <p14:creationId xmlns:p14="http://schemas.microsoft.com/office/powerpoint/2010/main" val="340014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F694030-B344-45EA-98E3-E31223B620AC}" type="datetimeFigureOut">
              <a:rPr lang="zh-TW" altLang="en-US" smtClean="0"/>
              <a:pPr/>
              <a:t>2015/6/11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EA3B3F4D-E4E0-412D-9157-A85A799CA84B}" type="slidenum">
              <a:rPr lang="zh-TW" altLang="en-US" smtClean="0"/>
              <a:pPr/>
              <a:t>‹#›</a:t>
            </a:fld>
            <a:endParaRPr lang="zh-TW" altLang="en-US"/>
          </a:p>
        </p:txBody>
      </p:sp>
    </p:spTree>
    <p:extLst>
      <p:ext uri="{BB962C8B-B14F-4D97-AF65-F5344CB8AC3E}">
        <p14:creationId xmlns:p14="http://schemas.microsoft.com/office/powerpoint/2010/main" val="1666585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F694030-B344-45EA-98E3-E31223B620AC}" type="datetimeFigureOut">
              <a:rPr lang="zh-TW" altLang="en-US" smtClean="0"/>
              <a:pPr/>
              <a:t>2015/6/11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A3B3F4D-E4E0-412D-9157-A85A799CA84B}" type="slidenum">
              <a:rPr lang="zh-TW" altLang="en-US" smtClean="0"/>
              <a:pPr/>
              <a:t>‹#›</a:t>
            </a:fld>
            <a:endParaRPr lang="zh-TW" altLang="en-US"/>
          </a:p>
        </p:txBody>
      </p:sp>
    </p:spTree>
    <p:extLst>
      <p:ext uri="{BB962C8B-B14F-4D97-AF65-F5344CB8AC3E}">
        <p14:creationId xmlns:p14="http://schemas.microsoft.com/office/powerpoint/2010/main" val="3020739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F694030-B344-45EA-98E3-E31223B620AC}" type="datetimeFigureOut">
              <a:rPr lang="zh-TW" altLang="en-US" smtClean="0"/>
              <a:pPr/>
              <a:t>2015/6/11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A3B3F4D-E4E0-412D-9157-A85A799CA84B}" type="slidenum">
              <a:rPr lang="zh-TW" altLang="en-US" smtClean="0"/>
              <a:pPr/>
              <a:t>‹#›</a:t>
            </a:fld>
            <a:endParaRPr lang="zh-TW" altLang="en-US"/>
          </a:p>
        </p:txBody>
      </p:sp>
    </p:spTree>
    <p:extLst>
      <p:ext uri="{BB962C8B-B14F-4D97-AF65-F5344CB8AC3E}">
        <p14:creationId xmlns:p14="http://schemas.microsoft.com/office/powerpoint/2010/main" val="1658734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694030-B344-45EA-98E3-E31223B620AC}" type="datetimeFigureOut">
              <a:rPr lang="zh-TW" altLang="en-US" smtClean="0"/>
              <a:pPr/>
              <a:t>2015/6/11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B3F4D-E4E0-412D-9157-A85A799CA84B}" type="slidenum">
              <a:rPr lang="zh-TW" altLang="en-US" smtClean="0"/>
              <a:pPr/>
              <a:t>‹#›</a:t>
            </a:fld>
            <a:endParaRPr lang="zh-TW" altLang="en-US"/>
          </a:p>
        </p:txBody>
      </p:sp>
    </p:spTree>
    <p:extLst>
      <p:ext uri="{BB962C8B-B14F-4D97-AF65-F5344CB8AC3E}">
        <p14:creationId xmlns:p14="http://schemas.microsoft.com/office/powerpoint/2010/main" val="3951073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1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1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b="1" dirty="0" smtClean="0">
                <a:latin typeface="標楷體" pitchFamily="65" charset="-120"/>
                <a:ea typeface="標楷體" pitchFamily="65" charset="-120"/>
              </a:rPr>
              <a:t>103</a:t>
            </a:r>
            <a:r>
              <a:rPr lang="zh-TW" altLang="en-US" b="1" dirty="0" smtClean="0">
                <a:latin typeface="標楷體" pitchFamily="65" charset="-120"/>
                <a:ea typeface="標楷體" pitchFamily="65" charset="-120"/>
              </a:rPr>
              <a:t>學年度特殊教育推行委員會</a:t>
            </a:r>
            <a:endParaRPr lang="zh-TW" altLang="en-US" b="1" dirty="0">
              <a:latin typeface="標楷體" pitchFamily="65" charset="-120"/>
              <a:ea typeface="標楷體" pitchFamily="65" charset="-120"/>
            </a:endParaRPr>
          </a:p>
        </p:txBody>
      </p:sp>
      <p:sp>
        <p:nvSpPr>
          <p:cNvPr id="3" name="副標題 2"/>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2745736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學年度成果報告</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156792" y="1556792"/>
            <a:ext cx="8229600" cy="4525963"/>
          </a:xfrm>
        </p:spPr>
        <p:txBody>
          <a:bodyPr/>
          <a:lstStyle/>
          <a:p>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學年度相關服務</a:t>
            </a:r>
            <a:endParaRPr lang="en-US" altLang="zh-TW" dirty="0" smtClean="0">
              <a:latin typeface="標楷體" pitchFamily="65" charset="-120"/>
              <a:ea typeface="標楷體" pitchFamily="65" charset="-120"/>
            </a:endParaRPr>
          </a:p>
          <a:p>
            <a:pPr lvl="1"/>
            <a:r>
              <a:rPr lang="zh-TW" altLang="en-US" dirty="0" smtClean="0">
                <a:latin typeface="標楷體" pitchFamily="65" charset="-120"/>
                <a:ea typeface="標楷體" pitchFamily="65" charset="-120"/>
              </a:rPr>
              <a:t>相關專業治療服務</a:t>
            </a:r>
            <a:endParaRPr lang="en-US" altLang="zh-TW" dirty="0" smtClean="0">
              <a:latin typeface="標楷體" pitchFamily="65" charset="-120"/>
              <a:ea typeface="標楷體" pitchFamily="65" charset="-120"/>
            </a:endParaRPr>
          </a:p>
          <a:p>
            <a:pPr marL="1200150" lvl="2" indent="-342900"/>
            <a:r>
              <a:rPr lang="zh-TW" altLang="en-US" sz="2200" dirty="0">
                <a:latin typeface="標楷體" pitchFamily="65" charset="-120"/>
                <a:ea typeface="標楷體" pitchFamily="65" charset="-120"/>
              </a:rPr>
              <a:t>物理</a:t>
            </a:r>
            <a:r>
              <a:rPr lang="zh-TW" altLang="en-US" sz="2200" dirty="0" smtClean="0">
                <a:latin typeface="標楷體" pitchFamily="65" charset="-120"/>
                <a:ea typeface="標楷體" pitchFamily="65" charset="-120"/>
              </a:rPr>
              <a:t>治療</a:t>
            </a: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賀威老師</a:t>
            </a:r>
            <a:r>
              <a:rPr lang="en-US" altLang="zh-TW" sz="2200" dirty="0" smtClean="0">
                <a:latin typeface="標楷體" pitchFamily="65" charset="-120"/>
                <a:ea typeface="標楷體" pitchFamily="65" charset="-120"/>
              </a:rPr>
              <a:t>(24</a:t>
            </a:r>
            <a:r>
              <a:rPr lang="zh-TW" altLang="en-US" sz="2200" dirty="0" smtClean="0">
                <a:latin typeface="標楷體" pitchFamily="65" charset="-120"/>
                <a:ea typeface="標楷體" pitchFamily="65" charset="-120"/>
              </a:rPr>
              <a:t>小時）</a:t>
            </a:r>
            <a:endParaRPr lang="en-US" altLang="zh-TW" sz="2200" dirty="0" smtClean="0">
              <a:latin typeface="標楷體" pitchFamily="65" charset="-120"/>
              <a:ea typeface="標楷體" pitchFamily="65" charset="-120"/>
            </a:endParaRPr>
          </a:p>
          <a:p>
            <a:pPr marL="1200150" lvl="2" indent="-342900"/>
            <a:r>
              <a:rPr lang="zh-TW" altLang="en-US" sz="2200" dirty="0">
                <a:latin typeface="標楷體" pitchFamily="65" charset="-120"/>
                <a:ea typeface="標楷體" pitchFamily="65" charset="-120"/>
              </a:rPr>
              <a:t>職能</a:t>
            </a:r>
            <a:r>
              <a:rPr lang="zh-TW" altLang="en-US" sz="2200" dirty="0" smtClean="0">
                <a:latin typeface="標楷體" pitchFamily="65" charset="-120"/>
                <a:ea typeface="標楷體" pitchFamily="65" charset="-120"/>
              </a:rPr>
              <a:t>治療</a:t>
            </a: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李湘怡老師、黃黛華老師（</a:t>
            </a:r>
            <a:r>
              <a:rPr lang="en-US" altLang="zh-TW" sz="2200" dirty="0" smtClean="0">
                <a:latin typeface="標楷體" pitchFamily="65" charset="-120"/>
                <a:ea typeface="標楷體" pitchFamily="65" charset="-120"/>
              </a:rPr>
              <a:t>42</a:t>
            </a:r>
            <a:r>
              <a:rPr lang="zh-TW" altLang="en-US" sz="2200" dirty="0" smtClean="0">
                <a:latin typeface="標楷體" pitchFamily="65" charset="-120"/>
                <a:ea typeface="標楷體" pitchFamily="65" charset="-120"/>
              </a:rPr>
              <a:t>小時）</a:t>
            </a:r>
            <a:endParaRPr lang="en-US" altLang="zh-TW" sz="2200" dirty="0" smtClean="0">
              <a:latin typeface="標楷體" pitchFamily="65" charset="-120"/>
              <a:ea typeface="標楷體" pitchFamily="65" charset="-120"/>
            </a:endParaRPr>
          </a:p>
          <a:p>
            <a:pPr marL="1200150" lvl="2" indent="-342900"/>
            <a:r>
              <a:rPr lang="zh-TW" altLang="en-US" sz="2200" dirty="0" smtClean="0">
                <a:latin typeface="標楷體" pitchFamily="65" charset="-120"/>
                <a:ea typeface="標楷體" pitchFamily="65" charset="-120"/>
              </a:rPr>
              <a:t>語言治療</a:t>
            </a: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梅心潔老師、李依萱老師（</a:t>
            </a:r>
            <a:r>
              <a:rPr lang="en-US" altLang="zh-TW" sz="2200" dirty="0" smtClean="0">
                <a:latin typeface="標楷體" pitchFamily="65" charset="-120"/>
                <a:ea typeface="標楷體" pitchFamily="65" charset="-120"/>
              </a:rPr>
              <a:t>32</a:t>
            </a:r>
            <a:r>
              <a:rPr lang="zh-TW" altLang="en-US" sz="2200" dirty="0" smtClean="0">
                <a:latin typeface="標楷體" pitchFamily="65" charset="-120"/>
                <a:ea typeface="標楷體" pitchFamily="65" charset="-120"/>
              </a:rPr>
              <a:t>小時）</a:t>
            </a:r>
            <a:endParaRPr lang="zh-TW" altLang="en-US" sz="2200" dirty="0">
              <a:latin typeface="標楷體" pitchFamily="65" charset="-120"/>
              <a:ea typeface="標楷體" pitchFamily="65" charset="-120"/>
            </a:endParaRPr>
          </a:p>
        </p:txBody>
      </p:sp>
      <p:pic>
        <p:nvPicPr>
          <p:cNvPr id="7170" name="Picture 2" descr="D:\103學年度特教研發業務\103照片檔案\1031002物理治療\IMG_592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8" y="3933055"/>
            <a:ext cx="2842790" cy="18951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2" name="Picture 4" descr="D:\103學年度特教研發業務\103照片檔案\1030925職能治療服務\IMG_57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4485117"/>
            <a:ext cx="2736304" cy="18242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4" name="Picture 6" descr="D:\103學年度特教研發業務\103照片檔案\1031016語言治療\IMG_59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4620207"/>
            <a:ext cx="2592288" cy="17281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3" name="Picture 5" descr="D:\103學年度特教研發業務\103照片檔案\1030925職能治療服務\IMG_579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3928" y="3933055"/>
            <a:ext cx="2592288" cy="17281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5" name="Picture 7" descr="D:\103學年度特教研發業務\103照片檔案\1031112語言治療\IMG_625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8024" y="1208922"/>
            <a:ext cx="2249997" cy="14999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1" name="Picture 3" descr="D:\103學年度特教研發業務\103照片檔案\1031002物理治療\IMG_593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3943" y="1556792"/>
            <a:ext cx="2304559" cy="15363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09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學年度成果報告</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學年度相關服務</a:t>
            </a:r>
            <a:endParaRPr lang="en-US" altLang="zh-TW" dirty="0" smtClean="0">
              <a:latin typeface="標楷體" pitchFamily="65" charset="-120"/>
              <a:ea typeface="標楷體" pitchFamily="65" charset="-120"/>
            </a:endParaRPr>
          </a:p>
          <a:p>
            <a:pPr marL="800100" lvl="1" indent="-342900"/>
            <a:r>
              <a:rPr lang="zh-TW" altLang="en-US" dirty="0">
                <a:latin typeface="標楷體" pitchFamily="65" charset="-120"/>
                <a:ea typeface="標楷體" pitchFamily="65" charset="-120"/>
              </a:rPr>
              <a:t>交通車</a:t>
            </a:r>
            <a:r>
              <a:rPr lang="zh-TW" altLang="en-US" dirty="0" smtClean="0">
                <a:latin typeface="標楷體" pitchFamily="65" charset="-120"/>
                <a:ea typeface="標楷體" pitchFamily="65" charset="-120"/>
              </a:rPr>
              <a:t>接送服務</a:t>
            </a:r>
            <a:endParaRPr lang="en-US" altLang="zh-TW" dirty="0" smtClean="0">
              <a:latin typeface="標楷體" pitchFamily="65" charset="-120"/>
              <a:ea typeface="標楷體" pitchFamily="65" charset="-120"/>
            </a:endParaRPr>
          </a:p>
          <a:p>
            <a:pPr marL="1200150" lvl="2" indent="-342900"/>
            <a:r>
              <a:rPr lang="zh-TW" altLang="en-US" dirty="0">
                <a:latin typeface="標楷體" pitchFamily="65" charset="-120"/>
                <a:ea typeface="標楷體" pitchFamily="65" charset="-120"/>
              </a:rPr>
              <a:t>福山</a:t>
            </a:r>
            <a:r>
              <a:rPr lang="zh-TW" altLang="en-US" dirty="0" smtClean="0">
                <a:latin typeface="標楷體" pitchFamily="65" charset="-120"/>
                <a:ea typeface="標楷體" pitchFamily="65" charset="-120"/>
              </a:rPr>
              <a:t>線</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顏富康司機</a:t>
            </a:r>
            <a:r>
              <a:rPr lang="zh-TW" altLang="en-US" dirty="0" smtClean="0">
                <a:latin typeface="標楷體" pitchFamily="65" charset="-120"/>
                <a:ea typeface="標楷體" pitchFamily="65" charset="-120"/>
              </a:rPr>
              <a:t>、謝媽媽、余月娥女士、甘曉鳳</a:t>
            </a:r>
            <a:r>
              <a:rPr lang="zh-TW" altLang="en-US" dirty="0" smtClean="0">
                <a:latin typeface="標楷體" pitchFamily="65" charset="-120"/>
                <a:ea typeface="標楷體" pitchFamily="65" charset="-120"/>
              </a:rPr>
              <a:t>女士</a:t>
            </a:r>
            <a:endParaRPr lang="en-US" altLang="zh-TW" dirty="0" smtClean="0">
              <a:latin typeface="標楷體" pitchFamily="65" charset="-120"/>
              <a:ea typeface="標楷體" pitchFamily="65" charset="-120"/>
            </a:endParaRPr>
          </a:p>
          <a:p>
            <a:pPr marL="1200150" lvl="2" indent="-342900"/>
            <a:r>
              <a:rPr lang="zh-TW" altLang="en-US" dirty="0" smtClean="0">
                <a:latin typeface="標楷體" pitchFamily="65" charset="-120"/>
                <a:ea typeface="標楷體" pitchFamily="65" charset="-120"/>
              </a:rPr>
              <a:t>西羅岸線</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李正韜司機、張美玲女士</a:t>
            </a:r>
            <a:endParaRPr lang="en-US" altLang="zh-TW" dirty="0" smtClean="0">
              <a:latin typeface="標楷體" pitchFamily="65" charset="-120"/>
              <a:ea typeface="標楷體" pitchFamily="65" charset="-120"/>
            </a:endParaRPr>
          </a:p>
        </p:txBody>
      </p:sp>
      <p:pic>
        <p:nvPicPr>
          <p:cNvPr id="11266" name="Picture 2" descr="C:\Users\Mayoko\Downloads\S__122470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3573016"/>
            <a:ext cx="2286104" cy="30481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67" name="Picture 3" descr="D:\103學年度特教研發業務\103照片檔案\1031027課後班\IMG_60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3568" y="4005064"/>
            <a:ext cx="3024336" cy="20162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68" name="Picture 4" descr="D:\103學年度特教研發業務\103照片檔案\1031027課後班\IMG_60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3972204"/>
            <a:ext cx="3073626" cy="20490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410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5" name="Picture 7" descr="C:\Users\Mayoko\Downloads\S__122470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0137" y="0"/>
            <a:ext cx="2358191" cy="17686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756592" y="180120"/>
            <a:ext cx="8229600" cy="1143000"/>
          </a:xfrm>
        </p:spPr>
        <p:txBody>
          <a:bodyPr/>
          <a:lstStyle/>
          <a:p>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學年度成果報告</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學年度相關服務</a:t>
            </a:r>
            <a:endParaRPr lang="en-US" altLang="zh-TW" dirty="0" smtClean="0">
              <a:latin typeface="標楷體" pitchFamily="65" charset="-120"/>
              <a:ea typeface="標楷體" pitchFamily="65" charset="-120"/>
            </a:endParaRPr>
          </a:p>
          <a:p>
            <a:pPr marL="800100" lvl="1" indent="-342900"/>
            <a:r>
              <a:rPr lang="zh-TW" altLang="en-US" dirty="0" smtClean="0">
                <a:latin typeface="標楷體" pitchFamily="65" charset="-120"/>
                <a:ea typeface="標楷體" pitchFamily="65" charset="-120"/>
              </a:rPr>
              <a:t>助理人員及課後班服務</a:t>
            </a:r>
            <a:endParaRPr lang="en-US" altLang="zh-TW" dirty="0" smtClean="0">
              <a:latin typeface="標楷體" pitchFamily="65" charset="-120"/>
              <a:ea typeface="標楷體" pitchFamily="65" charset="-120"/>
            </a:endParaRPr>
          </a:p>
          <a:p>
            <a:pPr marL="1200150" lvl="2" indent="-342900"/>
            <a:r>
              <a:rPr lang="zh-TW" altLang="en-US" dirty="0" smtClean="0">
                <a:latin typeface="標楷體" pitchFamily="65" charset="-120"/>
                <a:ea typeface="標楷體" pitchFamily="65" charset="-120"/>
              </a:rPr>
              <a:t>助理人員每周</a:t>
            </a:r>
            <a:r>
              <a:rPr lang="en-US" altLang="zh-TW" dirty="0" smtClean="0">
                <a:latin typeface="標楷體" pitchFamily="65" charset="-120"/>
                <a:ea typeface="標楷體" pitchFamily="65" charset="-120"/>
              </a:rPr>
              <a:t>19</a:t>
            </a:r>
            <a:r>
              <a:rPr lang="zh-TW" altLang="en-US" dirty="0" smtClean="0">
                <a:latin typeface="標楷體" pitchFamily="65" charset="-120"/>
                <a:ea typeface="標楷體" pitchFamily="65" charset="-120"/>
              </a:rPr>
              <a:t>小時，感謝美玲老師。</a:t>
            </a:r>
            <a:endParaRPr lang="en-US" altLang="zh-TW" dirty="0" smtClean="0">
              <a:latin typeface="標楷體" pitchFamily="65" charset="-120"/>
              <a:ea typeface="標楷體" pitchFamily="65" charset="-120"/>
            </a:endParaRPr>
          </a:p>
          <a:p>
            <a:pPr marL="1200150" lvl="2" indent="-342900"/>
            <a:r>
              <a:rPr lang="zh-TW" altLang="en-US" dirty="0">
                <a:latin typeface="標楷體" pitchFamily="65" charset="-120"/>
                <a:ea typeface="標楷體" pitchFamily="65" charset="-120"/>
              </a:rPr>
              <a:t>課後</a:t>
            </a:r>
            <a:r>
              <a:rPr lang="zh-TW" altLang="en-US" dirty="0" smtClean="0">
                <a:latin typeface="標楷體" pitchFamily="65" charset="-120"/>
                <a:ea typeface="標楷體" pitchFamily="65" charset="-120"/>
              </a:rPr>
              <a:t>班半天下午及第八節，</a:t>
            </a:r>
            <a:r>
              <a:rPr lang="zh-TW" altLang="en-US" dirty="0">
                <a:latin typeface="標楷體" pitchFamily="65" charset="-120"/>
                <a:ea typeface="標楷體" pitchFamily="65" charset="-120"/>
              </a:rPr>
              <a:t>感謝芸柔</a:t>
            </a:r>
            <a:r>
              <a:rPr lang="zh-TW" altLang="en-US" dirty="0" smtClean="0">
                <a:latin typeface="標楷體" pitchFamily="65" charset="-120"/>
                <a:ea typeface="標楷體" pitchFamily="65" charset="-120"/>
              </a:rPr>
              <a:t>老師</a:t>
            </a:r>
            <a:r>
              <a:rPr lang="zh-TW" altLang="en-US" dirty="0">
                <a:latin typeface="標楷體" pitchFamily="65" charset="-120"/>
                <a:ea typeface="標楷體" pitchFamily="65" charset="-120"/>
              </a:rPr>
              <a:t>、乃妍</a:t>
            </a:r>
            <a:r>
              <a:rPr lang="zh-TW" altLang="en-US" dirty="0" smtClean="0">
                <a:latin typeface="標楷體" pitchFamily="65" charset="-120"/>
                <a:ea typeface="標楷體" pitchFamily="65" charset="-120"/>
              </a:rPr>
              <a:t>老師、妍卉老師、尚達老師、美玲老師。</a:t>
            </a:r>
            <a:endParaRPr lang="en-US" altLang="zh-TW" dirty="0" smtClean="0">
              <a:latin typeface="標楷體" pitchFamily="65" charset="-120"/>
              <a:ea typeface="標楷體" pitchFamily="65" charset="-120"/>
            </a:endParaRPr>
          </a:p>
        </p:txBody>
      </p:sp>
      <p:pic>
        <p:nvPicPr>
          <p:cNvPr id="12290" name="Picture 2" descr="D:\103學年度特教研發業務\103照片檔案\1031027課後班\IMG_600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875" r="28116"/>
          <a:stretch/>
        </p:blipFill>
        <p:spPr bwMode="auto">
          <a:xfrm>
            <a:off x="6425355" y="4077072"/>
            <a:ext cx="1908313" cy="24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1" name="Picture 3" descr="D:\103學年度特教研發業務\103照片檔案\1031027課後班\IMG_600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6504"/>
          <a:stretch/>
        </p:blipFill>
        <p:spPr bwMode="auto">
          <a:xfrm>
            <a:off x="3779512" y="4077072"/>
            <a:ext cx="2645843" cy="24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2" name="Picture 4" descr="D:\103學年度特教研發業務\103照片檔案\1031027課後班\IMG_600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4077072"/>
            <a:ext cx="3600000" cy="24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3"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3315" r="51590" b="23251"/>
          <a:stretch/>
        </p:blipFill>
        <p:spPr bwMode="auto">
          <a:xfrm>
            <a:off x="5074328" y="1328765"/>
            <a:ext cx="1270495" cy="133182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9824" t="17884" r="21080" b="17901"/>
          <a:stretch/>
        </p:blipFill>
        <p:spPr bwMode="auto">
          <a:xfrm>
            <a:off x="6299295" y="1328765"/>
            <a:ext cx="1367322" cy="143066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5409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學年度成果報告</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學年度學生活動</a:t>
            </a:r>
            <a:endParaRPr lang="en-US" altLang="zh-TW" dirty="0" smtClean="0">
              <a:latin typeface="標楷體" pitchFamily="65" charset="-120"/>
              <a:ea typeface="標楷體" pitchFamily="65" charset="-120"/>
            </a:endParaRPr>
          </a:p>
          <a:p>
            <a:pPr lvl="1"/>
            <a:r>
              <a:rPr lang="zh-TW" altLang="en-US" dirty="0">
                <a:latin typeface="標楷體" pitchFamily="65" charset="-120"/>
                <a:ea typeface="標楷體" pitchFamily="65" charset="-120"/>
              </a:rPr>
              <a:t>亞特盃</a:t>
            </a:r>
            <a:r>
              <a:rPr lang="zh-TW" altLang="en-US" dirty="0" smtClean="0">
                <a:latin typeface="標楷體" pitchFamily="65" charset="-120"/>
                <a:ea typeface="標楷體" pitchFamily="65" charset="-120"/>
              </a:rPr>
              <a:t>活動及頒獎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特教小義工</a:t>
            </a:r>
            <a:endParaRPr lang="zh-TW" altLang="en-US" dirty="0">
              <a:latin typeface="標楷體" pitchFamily="65" charset="-120"/>
              <a:ea typeface="標楷體" pitchFamily="65" charset="-120"/>
            </a:endParaRPr>
          </a:p>
        </p:txBody>
      </p:sp>
      <p:pic>
        <p:nvPicPr>
          <p:cNvPr id="13314" name="Picture 2" descr="D:\103學年度特教研發業務\103照片檔案\1031123亞特盃\IMG_676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227" y="2708920"/>
            <a:ext cx="3024336" cy="20162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7" descr="D:\103學年度特教研發業務\103照片檔案\1031123亞特盃\IMG_69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3767" y="2686202"/>
            <a:ext cx="2890158" cy="19267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6" name="Picture 4" descr="D:\103學年度特教研發業務\103照片檔案\1031123亞特盃\IMG_70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227" y="4841776"/>
            <a:ext cx="3024336" cy="20162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7" name="Picture 5" descr="D:\103學年度特教研發業務\103照片檔案\1031123亞特盃\SANY004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7864" y="3665815"/>
            <a:ext cx="2839757" cy="21298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8" name="Picture 6" descr="D:\103學年度特教研發業務\103照片檔案\1031123亞特盃\SANY005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3767" y="4725144"/>
            <a:ext cx="2808312" cy="21062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269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學年度成果報告</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學年度學生活動</a:t>
            </a:r>
            <a:endParaRPr lang="en-US" altLang="zh-TW" dirty="0" smtClean="0">
              <a:latin typeface="標楷體" pitchFamily="65" charset="-120"/>
              <a:ea typeface="標楷體" pitchFamily="65" charset="-120"/>
            </a:endParaRPr>
          </a:p>
          <a:p>
            <a:pPr lvl="1"/>
            <a:r>
              <a:rPr lang="zh-TW" altLang="en-US" dirty="0">
                <a:latin typeface="標楷體" pitchFamily="65" charset="-120"/>
                <a:ea typeface="標楷體" pitchFamily="65" charset="-120"/>
              </a:rPr>
              <a:t>學</a:t>
            </a:r>
            <a:r>
              <a:rPr lang="zh-TW" altLang="en-US" dirty="0" smtClean="0">
                <a:latin typeface="標楷體" pitchFamily="65" charset="-120"/>
                <a:ea typeface="標楷體" pitchFamily="65" charset="-120"/>
              </a:rPr>
              <a:t>生美術</a:t>
            </a:r>
            <a:r>
              <a:rPr lang="zh-TW" altLang="en-US" dirty="0" smtClean="0">
                <a:latin typeface="標楷體" pitchFamily="65" charset="-120"/>
                <a:ea typeface="標楷體" pitchFamily="65" charset="-120"/>
              </a:rPr>
              <a:t>創作，發展學生的創作才能。</a:t>
            </a:r>
            <a:endParaRPr lang="zh-TW" altLang="en-US" dirty="0">
              <a:latin typeface="標楷體" pitchFamily="65" charset="-120"/>
              <a:ea typeface="標楷體" pitchFamily="65" charset="-120"/>
            </a:endParaRPr>
          </a:p>
        </p:txBody>
      </p:sp>
      <p:pic>
        <p:nvPicPr>
          <p:cNvPr id="10242" name="Picture 2" descr="C:\Users\Mayoko\Downloads\S__122470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55" y="3083772"/>
            <a:ext cx="2160000" cy="288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3" name="Picture 3" descr="C:\Users\Mayoko\Downloads\S__122470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3092696"/>
            <a:ext cx="2191792" cy="29178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4" name="Picture 4" descr="C:\Users\Mayoko\Downloads\S__1224705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79" t="15279" r="4391" b="17578"/>
          <a:stretch/>
        </p:blipFill>
        <p:spPr bwMode="auto">
          <a:xfrm>
            <a:off x="4644008" y="3092696"/>
            <a:ext cx="2216426" cy="29178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5" name="Picture 5" descr="C:\Users\Mayoko\Downloads\S__1224704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5037" y="3094876"/>
            <a:ext cx="2186732" cy="29156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618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學年度成果報告</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學年度學生活動</a:t>
            </a:r>
            <a:endParaRPr lang="en-US" altLang="zh-TW" dirty="0" smtClean="0">
              <a:latin typeface="標楷體" pitchFamily="65" charset="-120"/>
              <a:ea typeface="標楷體" pitchFamily="65" charset="-120"/>
            </a:endParaRPr>
          </a:p>
          <a:p>
            <a:pPr lvl="1"/>
            <a:r>
              <a:rPr lang="zh-TW" altLang="en-US" dirty="0" smtClean="0">
                <a:latin typeface="標楷體" pitchFamily="65" charset="-120"/>
                <a:ea typeface="標楷體" pitchFamily="65" charset="-120"/>
              </a:rPr>
              <a:t>學生職業</a:t>
            </a:r>
            <a:r>
              <a:rPr lang="zh-TW" altLang="en-US" dirty="0" smtClean="0">
                <a:latin typeface="標楷體" pitchFamily="65" charset="-120"/>
                <a:ea typeface="標楷體" pitchFamily="65" charset="-120"/>
              </a:rPr>
              <a:t>訓練</a:t>
            </a:r>
            <a:endParaRPr lang="zh-TW" altLang="en-US" dirty="0">
              <a:latin typeface="標楷體" pitchFamily="65" charset="-120"/>
              <a:ea typeface="標楷體" pitchFamily="65" charset="-120"/>
            </a:endParaRPr>
          </a:p>
        </p:txBody>
      </p:sp>
      <p:pic>
        <p:nvPicPr>
          <p:cNvPr id="4098" name="Picture 2" descr="C:\Users\Mayoko\Downloads\3829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1281"/>
          <a:stretch/>
        </p:blipFill>
        <p:spPr bwMode="auto">
          <a:xfrm>
            <a:off x="438736" y="2780928"/>
            <a:ext cx="2883256" cy="20602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descr="C:\Users\Mayoko\Downloads\382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736" y="5013176"/>
            <a:ext cx="2912064" cy="16380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C:\Users\Mayoko\Downloads\383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780928"/>
            <a:ext cx="2123728" cy="37755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1" name="Picture 5" descr="C:\Users\Mayoko\Downloads\3830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2780928"/>
            <a:ext cx="2088232" cy="37124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080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學年度成果報告</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學年度學生活動</a:t>
            </a:r>
            <a:endParaRPr lang="en-US" altLang="zh-TW" dirty="0" smtClean="0">
              <a:latin typeface="標楷體" pitchFamily="65" charset="-120"/>
              <a:ea typeface="標楷體" pitchFamily="65" charset="-120"/>
            </a:endParaRPr>
          </a:p>
          <a:p>
            <a:pPr lvl="1"/>
            <a:r>
              <a:rPr lang="zh-TW" altLang="en-US" dirty="0" smtClean="0">
                <a:latin typeface="標楷體" pitchFamily="65" charset="-120"/>
                <a:ea typeface="標楷體" pitchFamily="65" charset="-120"/>
              </a:rPr>
              <a:t>烏來社區拜訪、海洋鐵路趣</a:t>
            </a:r>
            <a:endParaRPr lang="zh-TW" altLang="en-US" dirty="0">
              <a:latin typeface="標楷體" pitchFamily="65" charset="-120"/>
              <a:ea typeface="標楷體" pitchFamily="65" charset="-120"/>
            </a:endParaRPr>
          </a:p>
        </p:txBody>
      </p:sp>
      <p:pic>
        <p:nvPicPr>
          <p:cNvPr id="9218" name="Picture 2" descr="C:\Users\Mayoko\Dropbox\Camera Uploads\2015-05-01 13.00.5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265" r="21834"/>
          <a:stretch/>
        </p:blipFill>
        <p:spPr bwMode="auto">
          <a:xfrm>
            <a:off x="17179" y="3299790"/>
            <a:ext cx="3115402" cy="25202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0" name="Picture 4" descr="C:\Users\Mayoko\Dropbox\Camera Uploads\2015-05-01 13.30.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2636912"/>
            <a:ext cx="1800000" cy="31831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1" name="Picture 5" descr="C:\Users\Mayoko\Dropbox\Camera Uploads\2015-05-01 14.03.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9232" y="2636912"/>
            <a:ext cx="1800000" cy="31831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2" name="Picture 6" descr="C:\Users\Mayoko\Dropbox\Camera Uploads\2015-05-01 13.34.53-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840" y="2636912"/>
            <a:ext cx="1800000" cy="31831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898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學年度成果報告</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學年度校內宣導活動</a:t>
            </a:r>
            <a:endParaRPr lang="en-US" altLang="zh-TW" dirty="0" smtClean="0">
              <a:latin typeface="標楷體" pitchFamily="65" charset="-120"/>
              <a:ea typeface="標楷體" pitchFamily="65" charset="-120"/>
            </a:endParaRPr>
          </a:p>
          <a:p>
            <a:pPr lvl="1"/>
            <a:r>
              <a:rPr lang="zh-TW" altLang="en-US" dirty="0" smtClean="0">
                <a:latin typeface="標楷體" pitchFamily="65" charset="-120"/>
                <a:ea typeface="標楷體" pitchFamily="65" charset="-120"/>
              </a:rPr>
              <a:t>國中部閱讀大挑戰</a:t>
            </a:r>
            <a:endParaRPr lang="zh-TW" altLang="en-US" dirty="0">
              <a:latin typeface="標楷體" pitchFamily="65" charset="-120"/>
              <a:ea typeface="標楷體" pitchFamily="65" charset="-120"/>
            </a:endParaRPr>
          </a:p>
        </p:txBody>
      </p:sp>
      <p:pic>
        <p:nvPicPr>
          <p:cNvPr id="8194" name="Picture 2" descr="D:\103學年度特教研發業務\103照片檔案\1040603閱讀活動（特教文章）\375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957" y="3644404"/>
            <a:ext cx="3919758" cy="22048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5" name="Picture 3" descr="D:\103學年度特教研發業務\103照片檔案\1040603閱讀活動（特教文章）\3759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646"/>
          <a:stretch/>
        </p:blipFill>
        <p:spPr bwMode="auto">
          <a:xfrm>
            <a:off x="4932040" y="2995713"/>
            <a:ext cx="2546775" cy="35022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180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學年度成果報告</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學年度特教教師精進</a:t>
            </a:r>
            <a:endParaRPr lang="en-US" altLang="zh-TW" dirty="0" smtClean="0">
              <a:latin typeface="標楷體" pitchFamily="65" charset="-120"/>
              <a:ea typeface="標楷體" pitchFamily="65" charset="-120"/>
            </a:endParaRPr>
          </a:p>
          <a:p>
            <a:pPr lvl="1"/>
            <a:r>
              <a:rPr lang="zh-TW" altLang="en-US" dirty="0" smtClean="0">
                <a:latin typeface="標楷體" pitchFamily="65" charset="-120"/>
                <a:ea typeface="標楷體" pitchFamily="65" charset="-120"/>
              </a:rPr>
              <a:t>參與工作坊及校內外的觀課討論</a:t>
            </a:r>
            <a:endParaRPr lang="zh-TW" altLang="en-US" dirty="0">
              <a:latin typeface="標楷體" pitchFamily="65" charset="-120"/>
              <a:ea typeface="標楷體" pitchFamily="65" charset="-120"/>
            </a:endParaRPr>
          </a:p>
        </p:txBody>
      </p:sp>
      <p:pic>
        <p:nvPicPr>
          <p:cNvPr id="5122" name="Picture 2" descr="C:\Users\Mayoko\Downloads\383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645024"/>
            <a:ext cx="4096455" cy="23042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3" name="Picture 3" descr="C:\Users\Mayoko\Downloads\11161343_10206603607553989_8929194283399726983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027988"/>
            <a:ext cx="3887753" cy="29158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026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dirty="0" smtClean="0">
                <a:latin typeface="標楷體" pitchFamily="65" charset="-120"/>
                <a:ea typeface="標楷體" pitchFamily="65" charset="-120"/>
              </a:rPr>
              <a:t>提案討論</a:t>
            </a:r>
            <a:endParaRPr lang="zh-TW" altLang="en-US" dirty="0">
              <a:latin typeface="標楷體" pitchFamily="65" charset="-120"/>
              <a:ea typeface="標楷體" pitchFamily="65" charset="-120"/>
            </a:endParaRPr>
          </a:p>
        </p:txBody>
      </p:sp>
      <p:sp>
        <p:nvSpPr>
          <p:cNvPr id="5" name="副標題 4"/>
          <p:cNvSpPr>
            <a:spLocks noGrp="1"/>
          </p:cNvSpPr>
          <p:nvPr>
            <p:ph type="subTitle" idx="1"/>
          </p:nvPr>
        </p:nvSpPr>
        <p:spPr/>
        <p:txBody>
          <a:bodyPr/>
          <a:lstStyle/>
          <a:p>
            <a:endParaRPr lang="zh-TW"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感謝</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en-US" dirty="0" smtClean="0">
                <a:latin typeface="標楷體" pitchFamily="65" charset="-120"/>
                <a:ea typeface="標楷體" pitchFamily="65" charset="-120"/>
              </a:rPr>
              <a:t>感謝教務處協助班群排課，讓學生們</a:t>
            </a:r>
            <a:r>
              <a:rPr lang="zh-TW" altLang="en-US" dirty="0">
                <a:latin typeface="標楷體" pitchFamily="65" charset="-120"/>
                <a:ea typeface="標楷體" pitchFamily="65" charset="-120"/>
              </a:rPr>
              <a:t>在</a:t>
            </a:r>
            <a:r>
              <a:rPr lang="zh-TW" altLang="en-US" dirty="0" smtClean="0">
                <a:latin typeface="標楷體" pitchFamily="65" charset="-120"/>
                <a:ea typeface="標楷體" pitchFamily="65" charset="-120"/>
              </a:rPr>
              <a:t>原班和特殊課程都能夠乾乾淨淨的完整學習。</a:t>
            </a:r>
            <a:endParaRPr lang="zh-TW" altLang="en-US" dirty="0">
              <a:latin typeface="標楷體" pitchFamily="65" charset="-120"/>
              <a:ea typeface="標楷體" pitchFamily="65" charset="-120"/>
            </a:endParaRPr>
          </a:p>
        </p:txBody>
      </p:sp>
      <p:pic>
        <p:nvPicPr>
          <p:cNvPr id="4098" name="Picture 2" descr="D:\103學年度特教研發業務\103照片檔案\1031104資源班課程\IMG_617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924944"/>
            <a:ext cx="2700000" cy="18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descr="D:\103學年度特教研發業務\103照片檔案\1031104資源班課程\IMG_61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2924944"/>
            <a:ext cx="2700000" cy="18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D:\103學年度特教研發業務\103照片檔案\1031104資源班課程\IMG_614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2924944"/>
            <a:ext cx="2700000" cy="18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1" name="Picture 5" descr="D:\103學年度特教研發業務\103照片檔案\1031111自然課\IMG_623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714" y="4772004"/>
            <a:ext cx="2700000" cy="18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D:\103學年度特教研發業務\103照片檔案\1031104特教班動作機能課\IMG_616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5856" y="4813375"/>
            <a:ext cx="2700000" cy="18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3" name="Picture 7" descr="D:\103學年度特教研發業務\103照片檔案\1030918特教班照片\IMG_576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4168" y="4841976"/>
            <a:ext cx="2700000" cy="18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767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27584" y="1412776"/>
            <a:ext cx="7772400" cy="2592288"/>
          </a:xfrm>
        </p:spPr>
        <p:txBody>
          <a:bodyPr>
            <a:normAutofit fontScale="90000"/>
          </a:bodyPr>
          <a:lstStyle/>
          <a:p>
            <a:r>
              <a:rPr lang="zh-TW" altLang="en-US" dirty="0" smtClean="0">
                <a:latin typeface="標楷體" pitchFamily="65" charset="-120"/>
                <a:ea typeface="標楷體" pitchFamily="65" charset="-120"/>
              </a:rPr>
              <a:t>提案一</a:t>
            </a:r>
            <a:r>
              <a:rPr lang="en-US" altLang="zh-TW" dirty="0" smtClean="0">
                <a:latin typeface="標楷體" pitchFamily="65" charset="-120"/>
                <a:ea typeface="標楷體" pitchFamily="65" charset="-120"/>
              </a:rPr>
              <a:t>:</a:t>
            </a:r>
            <a:br>
              <a:rPr lang="en-US" altLang="zh-TW" dirty="0" smtClean="0">
                <a:latin typeface="標楷體" pitchFamily="65" charset="-120"/>
                <a:ea typeface="標楷體" pitchFamily="65" charset="-120"/>
              </a:rPr>
            </a:br>
            <a:r>
              <a:rPr lang="zh-TW" altLang="en-US" dirty="0" smtClean="0">
                <a:latin typeface="標楷體" pitchFamily="65" charset="-120"/>
                <a:ea typeface="標楷體" pitchFamily="65" charset="-120"/>
              </a:rPr>
              <a:t>新北市烏來國中小身心障礙學生就讀普通班酌減班級人數辦法</a:t>
            </a:r>
            <a:endParaRPr lang="zh-TW" altLang="en-US" dirty="0"/>
          </a:p>
        </p:txBody>
      </p:sp>
      <p:sp>
        <p:nvSpPr>
          <p:cNvPr id="5" name="副標題 4"/>
          <p:cNvSpPr>
            <a:spLocks noGrp="1"/>
          </p:cNvSpPr>
          <p:nvPr>
            <p:ph type="subTitle" idx="1"/>
          </p:nvPr>
        </p:nvSpPr>
        <p:spPr/>
        <p:txBody>
          <a:bodyPr/>
          <a:lstStyle/>
          <a:p>
            <a:endParaRPr lang="zh-TW"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700809"/>
            <a:ext cx="7772400" cy="2448272"/>
          </a:xfrm>
        </p:spPr>
        <p:txBody>
          <a:bodyPr>
            <a:normAutofit/>
          </a:bodyPr>
          <a:lstStyle/>
          <a:p>
            <a:r>
              <a:rPr lang="zh-TW" altLang="en-US" dirty="0" smtClean="0">
                <a:latin typeface="標楷體" pitchFamily="65" charset="-120"/>
                <a:ea typeface="標楷體" pitchFamily="65" charset="-120"/>
              </a:rPr>
              <a:t>提案二</a:t>
            </a:r>
            <a:r>
              <a:rPr lang="en-US" altLang="zh-TW" dirty="0" smtClean="0">
                <a:latin typeface="標楷體" pitchFamily="65" charset="-120"/>
                <a:ea typeface="標楷體" pitchFamily="65" charset="-120"/>
              </a:rPr>
              <a:t>:</a:t>
            </a:r>
            <a:br>
              <a:rPr lang="en-US" altLang="zh-TW" dirty="0" smtClean="0">
                <a:latin typeface="標楷體" pitchFamily="65" charset="-120"/>
                <a:ea typeface="標楷體" pitchFamily="65" charset="-120"/>
              </a:rPr>
            </a:br>
            <a:r>
              <a:rPr lang="en-US" altLang="zh-TW" dirty="0" smtClean="0">
                <a:latin typeface="標楷體" pitchFamily="65" charset="-120"/>
                <a:ea typeface="標楷體" pitchFamily="65" charset="-120"/>
              </a:rPr>
              <a:t>104</a:t>
            </a:r>
            <a:r>
              <a:rPr lang="zh-TW" altLang="en-US" dirty="0" smtClean="0">
                <a:latin typeface="標楷體" pitchFamily="65" charset="-120"/>
                <a:ea typeface="標楷體" pitchFamily="65" charset="-120"/>
              </a:rPr>
              <a:t>學年度新生編班、酌減人數</a:t>
            </a:r>
            <a:r>
              <a:rPr lang="en-US" altLang="zh-TW" dirty="0" smtClean="0">
                <a:latin typeface="標楷體" pitchFamily="65" charset="-120"/>
                <a:ea typeface="標楷體" pitchFamily="65" charset="-120"/>
              </a:rPr>
              <a:t/>
            </a:r>
            <a:br>
              <a:rPr lang="en-US" altLang="zh-TW" dirty="0" smtClean="0">
                <a:latin typeface="標楷體" pitchFamily="65" charset="-120"/>
                <a:ea typeface="標楷體" pitchFamily="65" charset="-120"/>
              </a:rPr>
            </a:br>
            <a:r>
              <a:rPr lang="zh-TW" altLang="en-US" dirty="0" smtClean="0">
                <a:latin typeface="標楷體" pitchFamily="65" charset="-120"/>
                <a:ea typeface="標楷體" pitchFamily="65" charset="-120"/>
              </a:rPr>
              <a:t>與導師安排</a:t>
            </a:r>
            <a:endParaRPr lang="en-US" altLang="zh-TW" dirty="0" smtClean="0">
              <a:latin typeface="標楷體" pitchFamily="65" charset="-120"/>
              <a:ea typeface="標楷體" pitchFamily="65" charset="-120"/>
            </a:endParaRPr>
          </a:p>
        </p:txBody>
      </p:sp>
      <p:sp>
        <p:nvSpPr>
          <p:cNvPr id="5" name="副標題 4"/>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318910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196753"/>
            <a:ext cx="7772400" cy="2403698"/>
          </a:xfrm>
        </p:spPr>
        <p:txBody>
          <a:bodyPr>
            <a:normAutofit/>
          </a:bodyPr>
          <a:lstStyle/>
          <a:p>
            <a:r>
              <a:rPr lang="zh-TW" altLang="en-US" dirty="0" smtClean="0">
                <a:latin typeface="標楷體" pitchFamily="65" charset="-120"/>
                <a:ea typeface="標楷體" pitchFamily="65" charset="-120"/>
              </a:rPr>
              <a:t>提案三</a:t>
            </a:r>
            <a:r>
              <a:rPr lang="en-US" altLang="zh-TW" dirty="0" smtClean="0">
                <a:latin typeface="標楷體" pitchFamily="65" charset="-120"/>
                <a:ea typeface="標楷體" pitchFamily="65" charset="-120"/>
              </a:rPr>
              <a:t>:</a:t>
            </a:r>
            <a:br>
              <a:rPr lang="en-US" altLang="zh-TW" dirty="0" smtClean="0">
                <a:latin typeface="標楷體" pitchFamily="65" charset="-120"/>
                <a:ea typeface="標楷體" pitchFamily="65" charset="-120"/>
              </a:rPr>
            </a:br>
            <a:r>
              <a:rPr lang="en-US" altLang="zh-TW" dirty="0" smtClean="0">
                <a:latin typeface="標楷體" pitchFamily="65" charset="-120"/>
                <a:ea typeface="標楷體" pitchFamily="65" charset="-120"/>
              </a:rPr>
              <a:t>104</a:t>
            </a:r>
            <a:r>
              <a:rPr lang="zh-TW" altLang="en-US" dirty="0" smtClean="0">
                <a:latin typeface="標楷體" pitchFamily="65" charset="-120"/>
                <a:ea typeface="標楷體" pitchFamily="65" charset="-120"/>
              </a:rPr>
              <a:t>學年度特教學生需求與</a:t>
            </a:r>
            <a:r>
              <a:rPr lang="en-US" altLang="zh-TW" dirty="0" smtClean="0">
                <a:latin typeface="標楷體" pitchFamily="65" charset="-120"/>
                <a:ea typeface="標楷體" pitchFamily="65" charset="-120"/>
              </a:rPr>
              <a:t/>
            </a:r>
            <a:br>
              <a:rPr lang="en-US" altLang="zh-TW" dirty="0" smtClean="0">
                <a:latin typeface="標楷體" pitchFamily="65" charset="-120"/>
                <a:ea typeface="標楷體" pitchFamily="65" charset="-120"/>
              </a:rPr>
            </a:br>
            <a:r>
              <a:rPr lang="zh-TW" altLang="en-US" dirty="0" smtClean="0">
                <a:latin typeface="標楷體" pitchFamily="65" charset="-120"/>
                <a:ea typeface="標楷體" pitchFamily="65" charset="-120"/>
              </a:rPr>
              <a:t>課程、服務安排</a:t>
            </a:r>
            <a:endParaRPr lang="en-US" altLang="zh-TW" dirty="0" smtClean="0">
              <a:latin typeface="標楷體" pitchFamily="65" charset="-120"/>
              <a:ea typeface="標楷體" pitchFamily="65" charset="-120"/>
            </a:endParaRPr>
          </a:p>
        </p:txBody>
      </p:sp>
      <p:sp>
        <p:nvSpPr>
          <p:cNvPr id="4" name="副標題 3"/>
          <p:cNvSpPr>
            <a:spLocks noGrp="1"/>
          </p:cNvSpPr>
          <p:nvPr>
            <p:ph type="subTitle" idx="1"/>
          </p:nvPr>
        </p:nvSpPr>
        <p:spPr/>
        <p:txBody>
          <a:bodyPr/>
          <a:lstStyle/>
          <a:p>
            <a:endParaRPr lang="zh-TW" altLang="en-US" dirty="0"/>
          </a:p>
        </p:txBody>
      </p:sp>
    </p:spTree>
    <p:extLst>
      <p:ext uri="{BB962C8B-B14F-4D97-AF65-F5344CB8AC3E}">
        <p14:creationId xmlns:p14="http://schemas.microsoft.com/office/powerpoint/2010/main" val="354194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dirty="0" smtClean="0">
                <a:latin typeface="標楷體" pitchFamily="65" charset="-120"/>
                <a:ea typeface="標楷體" pitchFamily="65" charset="-120"/>
              </a:rPr>
              <a:t>臨時動議</a:t>
            </a:r>
            <a:endParaRPr lang="zh-TW" altLang="en-US" dirty="0">
              <a:latin typeface="標楷體" pitchFamily="65" charset="-120"/>
              <a:ea typeface="標楷體" pitchFamily="65" charset="-120"/>
            </a:endParaRPr>
          </a:p>
        </p:txBody>
      </p:sp>
      <p:sp>
        <p:nvSpPr>
          <p:cNvPr id="5" name="副標題 4"/>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3033809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dirty="0" smtClean="0">
                <a:latin typeface="標楷體" pitchFamily="65" charset="-120"/>
                <a:ea typeface="標楷體" pitchFamily="65" charset="-120"/>
              </a:rPr>
              <a:t>謝謝大家</a:t>
            </a:r>
            <a:endParaRPr lang="zh-TW" altLang="en-US" dirty="0">
              <a:latin typeface="標楷體" pitchFamily="65" charset="-120"/>
              <a:ea typeface="標楷體" pitchFamily="65" charset="-120"/>
            </a:endParaRPr>
          </a:p>
        </p:txBody>
      </p:sp>
      <p:sp>
        <p:nvSpPr>
          <p:cNvPr id="5" name="副標題 4"/>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1782354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感謝</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en-US" dirty="0" smtClean="0">
                <a:latin typeface="標楷體" pitchFamily="65" charset="-120"/>
                <a:ea typeface="標楷體" pitchFamily="65" charset="-120"/>
              </a:rPr>
              <a:t>感謝總務處給了學生一個明亮且舒適的飛鼠教室上課時感覺更進入狀況了！另外舒服的無障礙廁所，也讓學生順利如廁了！</a:t>
            </a:r>
            <a:endParaRPr lang="zh-TW" altLang="en-US" dirty="0">
              <a:latin typeface="標楷體" pitchFamily="65" charset="-120"/>
              <a:ea typeface="標楷體" pitchFamily="65" charset="-120"/>
            </a:endParaRPr>
          </a:p>
        </p:txBody>
      </p:sp>
      <p:pic>
        <p:nvPicPr>
          <p:cNvPr id="3074" name="Picture 2" descr="D:\103學年度特教研發業務\103照片檔案\1031104馬告及飛鼠教室\IMG_61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1" y="3284984"/>
            <a:ext cx="3348371" cy="22322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5" name="Picture 3" descr="D:\103學年度特教研發業務\103照片檔案\1031104馬告及飛鼠教室\IMG_61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3284984"/>
            <a:ext cx="3348372" cy="22322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447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感謝</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en-US" dirty="0" smtClean="0">
                <a:latin typeface="標楷體" pitchFamily="65" charset="-120"/>
                <a:ea typeface="標楷體" pitchFamily="65" charset="-120"/>
              </a:rPr>
              <a:t>感謝學務處和總務處協助在家教育學生的早餐券、午餐券處理，讓在家學生也能享受到福利。</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感謝輔導處各位老師的協助，讓孩子在輔導的需求上也可以一併滿足。</a:t>
            </a: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934198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感謝</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en-US" dirty="0" smtClean="0">
                <a:latin typeface="標楷體" pitchFamily="65" charset="-120"/>
                <a:ea typeface="標楷體" pitchFamily="65" charset="-120"/>
              </a:rPr>
              <a:t>感謝學務處、教務處、輔導處協助提供各班活動資訊給我們，讓老師有機會陪同，讓學生有機會參與活動。</a:t>
            </a:r>
            <a:endParaRPr lang="zh-TW" altLang="en-US" dirty="0">
              <a:latin typeface="標楷體" pitchFamily="65" charset="-120"/>
              <a:ea typeface="標楷體" pitchFamily="65" charset="-120"/>
            </a:endParaRPr>
          </a:p>
        </p:txBody>
      </p:sp>
      <p:pic>
        <p:nvPicPr>
          <p:cNvPr id="5122" name="Picture 2" descr="D:\103學年度特教研發業務\103照片檔案\1031028鬥沙參觀開明商工\2014-10-28 13.34.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617" y="3224937"/>
            <a:ext cx="3183158" cy="18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3" name="Picture 3" descr="D:\103學年度特教研發業務\103照片檔案\1040318-20畢業旅行\畢業旅行\DSCF89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3198570"/>
            <a:ext cx="2700000" cy="18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845" t="4449" r="29579" b="12551"/>
          <a:stretch/>
        </p:blipFill>
        <p:spPr bwMode="auto">
          <a:xfrm>
            <a:off x="6588224" y="3215783"/>
            <a:ext cx="1800000" cy="28747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內容版面配置區 2"/>
          <p:cNvSpPr txBox="1">
            <a:spLocks/>
          </p:cNvSpPr>
          <p:nvPr/>
        </p:nvSpPr>
        <p:spPr>
          <a:xfrm>
            <a:off x="179512" y="5229200"/>
            <a:ext cx="3100390" cy="504056"/>
          </a:xfrm>
          <a:prstGeom prst="rect">
            <a:avLst/>
          </a:prstGeom>
          <a:solidFill>
            <a:schemeClr val="accent3">
              <a:lumMod val="20000"/>
              <a:lumOff val="80000"/>
            </a:schemeClr>
          </a:solidFill>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zh-TW" altLang="en-US" dirty="0" smtClean="0">
                <a:latin typeface="標楷體" pitchFamily="65" charset="-120"/>
                <a:ea typeface="標楷體" pitchFamily="65" charset="-120"/>
              </a:rPr>
              <a:t>八甲參觀開明工商</a:t>
            </a:r>
            <a:endParaRPr lang="zh-TW" altLang="en-US" dirty="0">
              <a:latin typeface="標楷體" pitchFamily="65" charset="-120"/>
              <a:ea typeface="標楷體" pitchFamily="65" charset="-120"/>
            </a:endParaRPr>
          </a:p>
        </p:txBody>
      </p:sp>
      <p:sp>
        <p:nvSpPr>
          <p:cNvPr id="9" name="內容版面配置區 2"/>
          <p:cNvSpPr txBox="1">
            <a:spLocks/>
          </p:cNvSpPr>
          <p:nvPr/>
        </p:nvSpPr>
        <p:spPr>
          <a:xfrm>
            <a:off x="3739562" y="5129572"/>
            <a:ext cx="2668342" cy="50405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zh-TW" altLang="en-US" dirty="0" smtClean="0">
                <a:latin typeface="標楷體" pitchFamily="65" charset="-120"/>
                <a:ea typeface="標楷體" pitchFamily="65" charset="-120"/>
              </a:rPr>
              <a:t>九甲畢業旅行</a:t>
            </a:r>
            <a:endParaRPr lang="zh-TW" altLang="en-US" dirty="0">
              <a:latin typeface="標楷體" pitchFamily="65" charset="-120"/>
              <a:ea typeface="標楷體" pitchFamily="65" charset="-120"/>
            </a:endParaRPr>
          </a:p>
        </p:txBody>
      </p:sp>
      <p:sp>
        <p:nvSpPr>
          <p:cNvPr id="10" name="內容版面配置區 2"/>
          <p:cNvSpPr txBox="1">
            <a:spLocks/>
          </p:cNvSpPr>
          <p:nvPr/>
        </p:nvSpPr>
        <p:spPr>
          <a:xfrm>
            <a:off x="6154053" y="6237312"/>
            <a:ext cx="2668342" cy="504056"/>
          </a:xfrm>
          <a:prstGeom prst="rect">
            <a:avLst/>
          </a:prstGeom>
          <a:solidFill>
            <a:schemeClr val="accent3">
              <a:lumMod val="20000"/>
              <a:lumOff val="80000"/>
            </a:schemeClr>
          </a:solid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zh-TW" altLang="en-US" dirty="0" smtClean="0">
                <a:latin typeface="標楷體" pitchFamily="65" charset="-120"/>
                <a:ea typeface="標楷體" pitchFamily="65" charset="-120"/>
              </a:rPr>
              <a:t>校內消防演練</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264040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6147" y="1034373"/>
            <a:ext cx="8229600" cy="1143000"/>
          </a:xfrm>
        </p:spPr>
        <p:txBody>
          <a:bodyPr/>
          <a:lstStyle/>
          <a:p>
            <a:endParaRPr lang="zh-TW" altLang="en-US"/>
          </a:p>
        </p:txBody>
      </p:sp>
      <p:sp>
        <p:nvSpPr>
          <p:cNvPr id="3" name="內容版面配置區 2"/>
          <p:cNvSpPr>
            <a:spLocks noGrp="1"/>
          </p:cNvSpPr>
          <p:nvPr>
            <p:ph idx="1"/>
          </p:nvPr>
        </p:nvSpPr>
        <p:spPr>
          <a:xfrm>
            <a:off x="481947" y="2892591"/>
            <a:ext cx="3100390" cy="504056"/>
          </a:xfrm>
        </p:spPr>
        <p:txBody>
          <a:bodyPr>
            <a:normAutofit fontScale="92500" lnSpcReduction="10000"/>
          </a:bodyPr>
          <a:lstStyle/>
          <a:p>
            <a:pPr marL="0" indent="0">
              <a:buNone/>
            </a:pPr>
            <a:r>
              <a:rPr lang="zh-TW" altLang="en-US" dirty="0" smtClean="0">
                <a:latin typeface="標楷體" pitchFamily="65" charset="-120"/>
                <a:ea typeface="標楷體" pitchFamily="65" charset="-120"/>
              </a:rPr>
              <a:t>北藝大到校表演</a:t>
            </a:r>
            <a:endParaRPr lang="zh-TW" altLang="en-US" dirty="0">
              <a:latin typeface="標楷體" pitchFamily="65" charset="-120"/>
              <a:ea typeface="標楷體" pitchFamily="65" charset="-120"/>
            </a:endParaRPr>
          </a:p>
        </p:txBody>
      </p:sp>
      <p:pic>
        <p:nvPicPr>
          <p:cNvPr id="4"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22" t="14691" r="3409" b="17595"/>
          <a:stretch/>
        </p:blipFill>
        <p:spPr bwMode="auto">
          <a:xfrm>
            <a:off x="506491" y="1020383"/>
            <a:ext cx="3075846" cy="1800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Mayoko\Downloads\3829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9179" y="998882"/>
            <a:ext cx="2025000" cy="36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內容版面配置區 2"/>
          <p:cNvSpPr txBox="1">
            <a:spLocks/>
          </p:cNvSpPr>
          <p:nvPr/>
        </p:nvSpPr>
        <p:spPr>
          <a:xfrm>
            <a:off x="6267131" y="4764799"/>
            <a:ext cx="3100390" cy="50405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zh-TW" altLang="en-US" dirty="0" smtClean="0">
                <a:latin typeface="標楷體" pitchFamily="65" charset="-120"/>
                <a:ea typeface="標楷體" pitchFamily="65" charset="-120"/>
              </a:rPr>
              <a:t>教師節慶祝活動</a:t>
            </a:r>
            <a:endParaRPr lang="zh-TW" altLang="en-US" dirty="0">
              <a:latin typeface="標楷體" pitchFamily="65" charset="-120"/>
              <a:ea typeface="標楷體" pitchFamily="65" charset="-120"/>
            </a:endParaRPr>
          </a:p>
        </p:txBody>
      </p:sp>
      <p:pic>
        <p:nvPicPr>
          <p:cNvPr id="1028" name="Picture 4" descr="C:\Users\Mayoko\Downloads\3829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1436"/>
          <a:stretch/>
        </p:blipFill>
        <p:spPr bwMode="auto">
          <a:xfrm>
            <a:off x="3818859" y="1047359"/>
            <a:ext cx="2520280" cy="18044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內容版面配置區 2"/>
          <p:cNvSpPr txBox="1">
            <a:spLocks/>
          </p:cNvSpPr>
          <p:nvPr/>
        </p:nvSpPr>
        <p:spPr>
          <a:xfrm>
            <a:off x="3785386" y="2857703"/>
            <a:ext cx="2553753" cy="50405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zh-TW" altLang="en-US" dirty="0" smtClean="0">
                <a:latin typeface="標楷體" pitchFamily="65" charset="-120"/>
                <a:ea typeface="標楷體" pitchFamily="65" charset="-120"/>
              </a:rPr>
              <a:t>光點兒童畫展</a:t>
            </a:r>
            <a:endParaRPr lang="zh-TW" altLang="en-US" dirty="0">
              <a:latin typeface="標楷體" pitchFamily="65" charset="-120"/>
              <a:ea typeface="標楷體" pitchFamily="65" charset="-120"/>
            </a:endParaRPr>
          </a:p>
        </p:txBody>
      </p:sp>
      <p:pic>
        <p:nvPicPr>
          <p:cNvPr id="1029" name="Picture 5" descr="C:\Users\Mayoko\Downloads\3830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3404"/>
          <a:stretch/>
        </p:blipFill>
        <p:spPr bwMode="auto">
          <a:xfrm>
            <a:off x="506492" y="3479609"/>
            <a:ext cx="3075846" cy="19979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內容版面配置區 2"/>
          <p:cNvSpPr txBox="1">
            <a:spLocks/>
          </p:cNvSpPr>
          <p:nvPr/>
        </p:nvSpPr>
        <p:spPr>
          <a:xfrm>
            <a:off x="481947" y="5556887"/>
            <a:ext cx="3100390" cy="504056"/>
          </a:xfrm>
          <a:prstGeom prst="rect">
            <a:avLst/>
          </a:prstGeom>
          <a:solidFill>
            <a:schemeClr val="accent3">
              <a:lumMod val="20000"/>
              <a:lumOff val="80000"/>
            </a:schemeClr>
          </a:solid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zh-TW" altLang="en-US" dirty="0">
                <a:latin typeface="標楷體" pitchFamily="65" charset="-120"/>
                <a:ea typeface="標楷體" pitchFamily="65" charset="-120"/>
              </a:rPr>
              <a:t>校慶路跑活動</a:t>
            </a:r>
          </a:p>
        </p:txBody>
      </p:sp>
      <p:pic>
        <p:nvPicPr>
          <p:cNvPr id="1030" name="Picture 6" descr="C:\Users\Mayoko\Downloads\383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8859" y="3540663"/>
            <a:ext cx="2582552" cy="19369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內容版面配置區 2"/>
          <p:cNvSpPr txBox="1">
            <a:spLocks/>
          </p:cNvSpPr>
          <p:nvPr/>
        </p:nvSpPr>
        <p:spPr>
          <a:xfrm>
            <a:off x="3674843" y="5556887"/>
            <a:ext cx="3100390" cy="50405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zh-TW" altLang="en-US" dirty="0" smtClean="0">
                <a:latin typeface="標楷體" pitchFamily="65" charset="-120"/>
                <a:ea typeface="標楷體" pitchFamily="65" charset="-120"/>
              </a:rPr>
              <a:t>四甲參觀海科館</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571040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感謝</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en-US" dirty="0" smtClean="0">
                <a:latin typeface="標楷體" pitchFamily="65" charset="-120"/>
                <a:ea typeface="標楷體" pitchFamily="65" charset="-120"/>
              </a:rPr>
              <a:t>感謝班級導師提供給特教孩子的融合機會，讓學生有機會彼此學習。</a:t>
            </a:r>
            <a:endParaRPr lang="zh-TW" altLang="en-US" dirty="0">
              <a:latin typeface="標楷體" pitchFamily="65" charset="-120"/>
              <a:ea typeface="標楷體" pitchFamily="65" charset="-120"/>
            </a:endParaRPr>
          </a:p>
        </p:txBody>
      </p:sp>
      <p:pic>
        <p:nvPicPr>
          <p:cNvPr id="6146" name="Picture 2" descr="D:\103學年度特教研發業務\103照片檔案\1031104芮祺早自習\IMG_61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780928"/>
            <a:ext cx="2700000" cy="18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7" name="Picture 3" descr="D:\103學年度特教研發業務\103照片檔案\1031112晨圈\IMG_62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2780928"/>
            <a:ext cx="2700000" cy="18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9" name="Picture 5" descr="D:\103學年度特教研發業務\103照片檔案\1040402兒童節慶祝活動\SANY012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08" y="4706490"/>
            <a:ext cx="2400000" cy="18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3" descr="D:\103學年度特教研發業務\103照片檔案\1031123亞特盃\IMG_689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5776" y="4683268"/>
            <a:ext cx="2769667" cy="18464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2" name="Picture 8" descr="C:\Users\Mayoko\Downloads\3779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36096" y="4683268"/>
            <a:ext cx="3600000" cy="202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C:\Users\Mayoko\Downloads\3828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88224" y="2453328"/>
            <a:ext cx="1595700" cy="2127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834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感謝</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en-US" dirty="0" smtClean="0">
                <a:latin typeface="標楷體" pitchFamily="65" charset="-120"/>
                <a:ea typeface="標楷體" pitchFamily="65" charset="-120"/>
              </a:rPr>
              <a:t>感謝教務處提供</a:t>
            </a:r>
            <a:r>
              <a:rPr lang="zh-TW" altLang="en-US" dirty="0">
                <a:latin typeface="標楷體" pitchFamily="65" charset="-120"/>
                <a:ea typeface="標楷體" pitchFamily="65" charset="-120"/>
              </a:rPr>
              <a:t>給特教</a:t>
            </a:r>
            <a:r>
              <a:rPr lang="zh-TW" altLang="en-US" dirty="0" smtClean="0">
                <a:latin typeface="標楷體" pitchFamily="65" charset="-120"/>
                <a:ea typeface="標楷體" pitchFamily="65" charset="-120"/>
              </a:rPr>
              <a:t>孩子接軌國際的機會，</a:t>
            </a:r>
            <a:r>
              <a:rPr lang="zh-TW" altLang="en-US" dirty="0">
                <a:latin typeface="標楷體" pitchFamily="65" charset="-120"/>
                <a:ea typeface="標楷體" pitchFamily="65" charset="-120"/>
              </a:rPr>
              <a:t>讓學生有</a:t>
            </a:r>
            <a:r>
              <a:rPr lang="zh-TW" altLang="en-US" dirty="0" smtClean="0">
                <a:latin typeface="標楷體" pitchFamily="65" charset="-120"/>
                <a:ea typeface="標楷體" pitchFamily="65" charset="-120"/>
              </a:rPr>
              <a:t>機會認識不同國家的朋友。</a:t>
            </a:r>
            <a:endParaRPr lang="zh-TW" altLang="en-US" dirty="0">
              <a:latin typeface="標楷體" pitchFamily="65" charset="-120"/>
              <a:ea typeface="標楷體" pitchFamily="65" charset="-120"/>
            </a:endParaRPr>
          </a:p>
          <a:p>
            <a:endParaRPr lang="zh-TW" altLang="en-US" dirty="0"/>
          </a:p>
        </p:txBody>
      </p:sp>
      <p:pic>
        <p:nvPicPr>
          <p:cNvPr id="3074" name="Picture 2" descr="C:\Users\Mayoko\Downloads\38288.jpg"/>
          <p:cNvPicPr>
            <a:picLocks noChangeAspect="1" noChangeArrowheads="1"/>
          </p:cNvPicPr>
          <p:nvPr/>
        </p:nvPicPr>
        <p:blipFill rotWithShape="1">
          <a:blip r:embed="rId2">
            <a:extLst>
              <a:ext uri="{28A0092B-C50C-407E-A947-70E740481C1C}">
                <a14:useLocalDpi xmlns:a14="http://schemas.microsoft.com/office/drawing/2010/main" val="0"/>
              </a:ext>
            </a:extLst>
          </a:blip>
          <a:srcRect l="5514" t="26604" r="6175" b="17195"/>
          <a:stretch/>
        </p:blipFill>
        <p:spPr bwMode="auto">
          <a:xfrm rot="16200000">
            <a:off x="926635" y="2600539"/>
            <a:ext cx="3699786" cy="41859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5" name="Picture 3" descr="C:\Users\Mayoko\Downloads\383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2837927"/>
            <a:ext cx="2736304" cy="36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567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學年度成果報告</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395536" y="1268760"/>
            <a:ext cx="8229600" cy="5472608"/>
          </a:xfrm>
        </p:spPr>
        <p:txBody>
          <a:bodyPr>
            <a:normAutofit/>
          </a:bodyPr>
          <a:lstStyle/>
          <a:p>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學年度特教班及資源班學生</a:t>
            </a:r>
            <a:endParaRPr lang="en-US" altLang="zh-TW" dirty="0" smtClean="0">
              <a:latin typeface="標楷體" pitchFamily="65" charset="-120"/>
              <a:ea typeface="標楷體" pitchFamily="65" charset="-120"/>
            </a:endParaRPr>
          </a:p>
          <a:p>
            <a:pPr lvl="1"/>
            <a:r>
              <a:rPr lang="zh-TW" altLang="en-US" dirty="0">
                <a:latin typeface="標楷體" pitchFamily="65" charset="-120"/>
                <a:ea typeface="標楷體" pitchFamily="65" charset="-120"/>
              </a:rPr>
              <a:t>國中小服務人數統</a:t>
            </a:r>
            <a:r>
              <a:rPr lang="zh-TW" altLang="en-US" dirty="0" smtClean="0">
                <a:latin typeface="標楷體" pitchFamily="65" charset="-120"/>
                <a:ea typeface="標楷體" pitchFamily="65" charset="-120"/>
              </a:rPr>
              <a:t>整（</a:t>
            </a:r>
            <a:r>
              <a:rPr lang="en-US" altLang="zh-TW" dirty="0" smtClean="0">
                <a:latin typeface="標楷體" pitchFamily="65" charset="-120"/>
                <a:ea typeface="標楷體" pitchFamily="65" charset="-120"/>
              </a:rPr>
              <a:t>27</a:t>
            </a:r>
            <a:r>
              <a:rPr lang="zh-TW" altLang="en-US" dirty="0" smtClean="0">
                <a:latin typeface="標楷體" pitchFamily="65" charset="-120"/>
                <a:ea typeface="標楷體" pitchFamily="65" charset="-120"/>
              </a:rPr>
              <a:t>人）</a:t>
            </a:r>
            <a:endParaRPr lang="en-US" altLang="zh-TW" dirty="0" smtClean="0">
              <a:latin typeface="標楷體" pitchFamily="65" charset="-120"/>
              <a:ea typeface="標楷體" pitchFamily="65" charset="-120"/>
            </a:endParaRPr>
          </a:p>
          <a:p>
            <a:pPr lvl="1"/>
            <a:endParaRPr lang="en-US" altLang="zh-TW" dirty="0">
              <a:latin typeface="標楷體" pitchFamily="65" charset="-120"/>
              <a:ea typeface="標楷體" pitchFamily="65" charset="-120"/>
            </a:endParaRPr>
          </a:p>
          <a:p>
            <a:pPr lvl="1"/>
            <a:endParaRPr lang="en-US" altLang="zh-TW" dirty="0" smtClean="0">
              <a:latin typeface="標楷體" pitchFamily="65" charset="-120"/>
              <a:ea typeface="標楷體" pitchFamily="65" charset="-120"/>
            </a:endParaRPr>
          </a:p>
          <a:p>
            <a:pPr lvl="1"/>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學年度新鑑定安置人數</a:t>
            </a:r>
            <a:endParaRPr lang="en-US" altLang="zh-TW" dirty="0" smtClean="0">
              <a:latin typeface="標楷體" pitchFamily="65" charset="-120"/>
              <a:ea typeface="標楷體" pitchFamily="65" charset="-120"/>
            </a:endParaRPr>
          </a:p>
          <a:p>
            <a:pPr lvl="2"/>
            <a:r>
              <a:rPr lang="en-US" altLang="zh-TW" b="1" dirty="0" smtClean="0">
                <a:latin typeface="標楷體" pitchFamily="65" charset="-120"/>
                <a:ea typeface="標楷體" pitchFamily="65" charset="-120"/>
              </a:rPr>
              <a:t>103-04</a:t>
            </a:r>
            <a:r>
              <a:rPr lang="zh-TW" altLang="en-US" b="1" dirty="0" smtClean="0">
                <a:latin typeface="標楷體" pitchFamily="65" charset="-120"/>
                <a:ea typeface="標楷體" pitchFamily="65" charset="-120"/>
              </a:rPr>
              <a:t>梯次 ：</a:t>
            </a:r>
            <a:r>
              <a:rPr lang="en-US" altLang="zh-TW" b="1" dirty="0" err="1" smtClean="0">
                <a:latin typeface="標楷體" pitchFamily="65" charset="-120"/>
                <a:ea typeface="標楷體" pitchFamily="65" charset="-120"/>
              </a:rPr>
              <a:t>G5</a:t>
            </a:r>
            <a:r>
              <a:rPr lang="zh-TW" altLang="en-US" b="1" dirty="0" smtClean="0">
                <a:latin typeface="標楷體" pitchFamily="65" charset="-120"/>
                <a:ea typeface="標楷體" pitchFamily="65" charset="-120"/>
              </a:rPr>
              <a:t>游生不符身障、</a:t>
            </a:r>
            <a:r>
              <a:rPr lang="en-US" altLang="zh-TW" b="1" dirty="0" err="1" smtClean="0">
                <a:latin typeface="標楷體" pitchFamily="65" charset="-120"/>
                <a:ea typeface="標楷體" pitchFamily="65" charset="-120"/>
              </a:rPr>
              <a:t>G5</a:t>
            </a:r>
            <a:r>
              <a:rPr lang="zh-TW" altLang="en-US" b="1" dirty="0" smtClean="0">
                <a:latin typeface="標楷體" pitchFamily="65" charset="-120"/>
                <a:ea typeface="標楷體" pitchFamily="65" charset="-120"/>
              </a:rPr>
              <a:t>馬生學習障礙</a:t>
            </a:r>
            <a:endParaRPr lang="en-US" altLang="zh-TW" b="1" dirty="0" smtClean="0">
              <a:latin typeface="標楷體" pitchFamily="65" charset="-120"/>
              <a:ea typeface="標楷體" pitchFamily="65" charset="-120"/>
            </a:endParaRPr>
          </a:p>
          <a:p>
            <a:pPr lvl="2"/>
            <a:r>
              <a:rPr lang="en-US" altLang="zh-TW" b="1" dirty="0" smtClean="0">
                <a:latin typeface="標楷體" pitchFamily="65" charset="-120"/>
                <a:ea typeface="標楷體" pitchFamily="65" charset="-120"/>
              </a:rPr>
              <a:t>104-02</a:t>
            </a:r>
            <a:r>
              <a:rPr lang="zh-TW" altLang="en-US" b="1" dirty="0" smtClean="0">
                <a:latin typeface="標楷體" pitchFamily="65" charset="-120"/>
                <a:ea typeface="標楷體" pitchFamily="65" charset="-120"/>
              </a:rPr>
              <a:t>梯次 ：</a:t>
            </a:r>
            <a:r>
              <a:rPr lang="en-US" altLang="zh-TW" b="1" dirty="0" err="1" smtClean="0">
                <a:latin typeface="標楷體" pitchFamily="65" charset="-120"/>
                <a:ea typeface="標楷體" pitchFamily="65" charset="-120"/>
              </a:rPr>
              <a:t>G1</a:t>
            </a:r>
            <a:r>
              <a:rPr lang="zh-TW" altLang="en-US" b="1" dirty="0" smtClean="0">
                <a:latin typeface="標楷體" pitchFamily="65" charset="-120"/>
                <a:ea typeface="標楷體" pitchFamily="65" charset="-120"/>
              </a:rPr>
              <a:t>周生學習障礙、</a:t>
            </a:r>
            <a:r>
              <a:rPr lang="en-US" altLang="zh-TW" b="1" dirty="0" err="1" smtClean="0">
                <a:latin typeface="標楷體" pitchFamily="65" charset="-120"/>
                <a:ea typeface="標楷體" pitchFamily="65" charset="-120"/>
              </a:rPr>
              <a:t>G2</a:t>
            </a:r>
            <a:r>
              <a:rPr lang="zh-TW" altLang="en-US" b="1" dirty="0" smtClean="0">
                <a:latin typeface="標楷體" pitchFamily="65" charset="-120"/>
                <a:ea typeface="標楷體" pitchFamily="65" charset="-120"/>
              </a:rPr>
              <a:t>高生學習障礙</a:t>
            </a:r>
            <a:endParaRPr lang="en-US" altLang="zh-TW" b="1" dirty="0" smtClean="0">
              <a:latin typeface="標楷體" pitchFamily="65" charset="-120"/>
              <a:ea typeface="標楷體" pitchFamily="65" charset="-120"/>
            </a:endParaRPr>
          </a:p>
          <a:p>
            <a:pPr marL="914400" lvl="2" indent="0">
              <a:buNone/>
            </a:pPr>
            <a:r>
              <a:rPr lang="en-US" altLang="zh-TW" b="1" dirty="0" smtClean="0">
                <a:latin typeface="標楷體" pitchFamily="65" charset="-120"/>
                <a:ea typeface="標楷體" pitchFamily="65" charset="-120"/>
              </a:rPr>
              <a:t>		</a:t>
            </a:r>
            <a:r>
              <a:rPr lang="zh-TW" altLang="en-US" b="1" dirty="0" smtClean="0">
                <a:latin typeface="標楷體" pitchFamily="65" charset="-120"/>
                <a:ea typeface="標楷體" pitchFamily="65" charset="-120"/>
              </a:rPr>
              <a:t>   </a:t>
            </a:r>
            <a:r>
              <a:rPr lang="en-US" altLang="zh-TW" b="1" dirty="0" err="1" smtClean="0">
                <a:latin typeface="標楷體" pitchFamily="65" charset="-120"/>
                <a:ea typeface="標楷體" pitchFamily="65" charset="-120"/>
              </a:rPr>
              <a:t>G7</a:t>
            </a:r>
            <a:r>
              <a:rPr lang="zh-TW" altLang="en-US" b="1" dirty="0" smtClean="0">
                <a:latin typeface="標楷體" pitchFamily="65" charset="-120"/>
                <a:ea typeface="標楷體" pitchFamily="65" charset="-120"/>
              </a:rPr>
              <a:t>徐生智能障礙、</a:t>
            </a:r>
            <a:r>
              <a:rPr lang="en-US" altLang="zh-TW" b="1" dirty="0" err="1" smtClean="0">
                <a:latin typeface="標楷體" pitchFamily="65" charset="-120"/>
                <a:ea typeface="標楷體" pitchFamily="65" charset="-120"/>
              </a:rPr>
              <a:t>G2</a:t>
            </a:r>
            <a:r>
              <a:rPr lang="zh-TW" altLang="en-US" b="1" dirty="0" smtClean="0">
                <a:latin typeface="標楷體" pitchFamily="65" charset="-120"/>
                <a:ea typeface="標楷體" pitchFamily="65" charset="-120"/>
              </a:rPr>
              <a:t>巫生學習障礙</a:t>
            </a:r>
            <a:endParaRPr lang="en-US" altLang="zh-TW" b="1" dirty="0" smtClean="0">
              <a:latin typeface="標楷體" pitchFamily="65" charset="-120"/>
              <a:ea typeface="標楷體" pitchFamily="65" charset="-120"/>
            </a:endParaRPr>
          </a:p>
          <a:p>
            <a:pPr lvl="1"/>
            <a:r>
              <a:rPr lang="en-US" altLang="zh-TW" dirty="0">
                <a:latin typeface="標楷體" pitchFamily="65" charset="-120"/>
                <a:ea typeface="標楷體" pitchFamily="65" charset="-120"/>
              </a:rPr>
              <a:t>103</a:t>
            </a:r>
            <a:r>
              <a:rPr lang="zh-TW" altLang="en-US" dirty="0">
                <a:latin typeface="標楷體" pitchFamily="65" charset="-120"/>
                <a:ea typeface="標楷體" pitchFamily="65" charset="-120"/>
              </a:rPr>
              <a:t>學年</a:t>
            </a:r>
            <a:r>
              <a:rPr lang="zh-TW" altLang="en-US" dirty="0" smtClean="0">
                <a:latin typeface="標楷體" pitchFamily="65" charset="-120"/>
                <a:ea typeface="標楷體" pitchFamily="65" charset="-120"/>
              </a:rPr>
              <a:t>度適性輔導安置成果</a:t>
            </a:r>
            <a:endParaRPr lang="en-US" altLang="zh-TW" dirty="0">
              <a:latin typeface="標楷體" pitchFamily="65" charset="-120"/>
              <a:ea typeface="標楷體" pitchFamily="65" charset="-120"/>
            </a:endParaRPr>
          </a:p>
          <a:p>
            <a:pPr lvl="2"/>
            <a:r>
              <a:rPr lang="en-US" altLang="zh-TW" b="1" dirty="0" err="1" smtClean="0">
                <a:latin typeface="標楷體" pitchFamily="65" charset="-120"/>
                <a:ea typeface="標楷體" pitchFamily="65" charset="-120"/>
              </a:rPr>
              <a:t>G9</a:t>
            </a:r>
            <a:r>
              <a:rPr lang="zh-TW" altLang="en-US" b="1" dirty="0" smtClean="0">
                <a:latin typeface="標楷體" pitchFamily="65" charset="-120"/>
                <a:ea typeface="標楷體" pitchFamily="65" charset="-120"/>
              </a:rPr>
              <a:t>楊生 安置能仁家商綜合職能科</a:t>
            </a:r>
            <a:endParaRPr lang="en-US" altLang="zh-TW" b="1" dirty="0" smtClean="0">
              <a:latin typeface="標楷體" pitchFamily="65" charset="-120"/>
              <a:ea typeface="標楷體" pitchFamily="65" charset="-120"/>
            </a:endParaRPr>
          </a:p>
          <a:p>
            <a:pPr lvl="2"/>
            <a:r>
              <a:rPr lang="en-US" altLang="zh-TW" b="1" dirty="0" err="1" smtClean="0">
                <a:latin typeface="標楷體" pitchFamily="65" charset="-120"/>
                <a:ea typeface="標楷體" pitchFamily="65" charset="-120"/>
              </a:rPr>
              <a:t>G9</a:t>
            </a:r>
            <a:r>
              <a:rPr lang="zh-TW" altLang="en-US" b="1" dirty="0" smtClean="0">
                <a:latin typeface="標楷體" pitchFamily="65" charset="-120"/>
                <a:ea typeface="標楷體" pitchFamily="65" charset="-120"/>
              </a:rPr>
              <a:t>王生 安置能仁家商餐旅群</a:t>
            </a:r>
            <a:endParaRPr lang="zh-TW" altLang="en-US" b="1" dirty="0">
              <a:latin typeface="標楷體" pitchFamily="65" charset="-120"/>
              <a:ea typeface="標楷體" pitchFamily="65"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3764998191"/>
              </p:ext>
            </p:extLst>
          </p:nvPr>
        </p:nvGraphicFramePr>
        <p:xfrm>
          <a:off x="1043608" y="2348880"/>
          <a:ext cx="6096000" cy="1102360"/>
        </p:xfrm>
        <a:graphic>
          <a:graphicData uri="http://schemas.openxmlformats.org/drawingml/2006/table">
            <a:tbl>
              <a:tblPr firstRow="1" bandRow="1">
                <a:tableStyleId>{5C22544A-7EE6-4342-B048-85BDC9FD1C3A}</a:tableStyleId>
              </a:tblPr>
              <a:tblGrid>
                <a:gridCol w="864096"/>
                <a:gridCol w="1307976"/>
                <a:gridCol w="1307976"/>
                <a:gridCol w="1307976"/>
                <a:gridCol w="1307976"/>
              </a:tblGrid>
              <a:tr h="298832">
                <a:tc>
                  <a:txBody>
                    <a:bodyPr/>
                    <a:lstStyle/>
                    <a:p>
                      <a:endParaRPr lang="zh-TW" altLang="en-US" dirty="0"/>
                    </a:p>
                  </a:txBody>
                  <a:tcPr/>
                </a:tc>
                <a:tc>
                  <a:txBody>
                    <a:bodyPr/>
                    <a:lstStyle/>
                    <a:p>
                      <a:pPr algn="ctr"/>
                      <a:r>
                        <a:rPr lang="zh-TW" altLang="en-US" dirty="0" smtClean="0"/>
                        <a:t>特教班</a:t>
                      </a:r>
                      <a:endParaRPr lang="zh-TW" altLang="en-US" dirty="0"/>
                    </a:p>
                  </a:txBody>
                  <a:tcPr anchor="ctr"/>
                </a:tc>
                <a:tc>
                  <a:txBody>
                    <a:bodyPr/>
                    <a:lstStyle/>
                    <a:p>
                      <a:pPr algn="ctr"/>
                      <a:r>
                        <a:rPr lang="zh-TW" altLang="en-US" dirty="0" smtClean="0"/>
                        <a:t>資源班</a:t>
                      </a:r>
                      <a:endParaRPr lang="zh-TW" altLang="en-US" dirty="0"/>
                    </a:p>
                  </a:txBody>
                  <a:tcPr anchor="ctr"/>
                </a:tc>
                <a:tc>
                  <a:txBody>
                    <a:bodyPr/>
                    <a:lstStyle/>
                    <a:p>
                      <a:pPr algn="ctr"/>
                      <a:r>
                        <a:rPr lang="zh-TW" altLang="en-US" dirty="0" smtClean="0"/>
                        <a:t>校篩疑似</a:t>
                      </a:r>
                      <a:endParaRPr lang="zh-TW" altLang="en-US" dirty="0"/>
                    </a:p>
                  </a:txBody>
                  <a:tcPr anchor="ctr"/>
                </a:tc>
                <a:tc>
                  <a:txBody>
                    <a:bodyPr/>
                    <a:lstStyle/>
                    <a:p>
                      <a:pPr algn="ctr"/>
                      <a:r>
                        <a:rPr lang="zh-TW" altLang="en-US" dirty="0" smtClean="0"/>
                        <a:t>間接服務</a:t>
                      </a:r>
                      <a:endParaRPr lang="zh-TW" altLang="en-US" dirty="0"/>
                    </a:p>
                  </a:txBody>
                  <a:tcPr anchor="ctr"/>
                </a:tc>
              </a:tr>
              <a:tr h="370840">
                <a:tc>
                  <a:txBody>
                    <a:bodyPr/>
                    <a:lstStyle/>
                    <a:p>
                      <a:r>
                        <a:rPr lang="zh-TW" altLang="en-US" dirty="0" smtClean="0"/>
                        <a:t>國中</a:t>
                      </a:r>
                      <a:endParaRPr lang="zh-TW" altLang="en-US" dirty="0"/>
                    </a:p>
                  </a:txBody>
                  <a:tcPr/>
                </a:tc>
                <a:tc>
                  <a:txBody>
                    <a:bodyPr/>
                    <a:lstStyle/>
                    <a:p>
                      <a:pPr algn="ctr"/>
                      <a:r>
                        <a:rPr lang="en-US" altLang="zh-TW" dirty="0" smtClean="0"/>
                        <a:t>2</a:t>
                      </a:r>
                      <a:endParaRPr lang="zh-TW" altLang="en-US" dirty="0"/>
                    </a:p>
                  </a:txBody>
                  <a:tcPr anchor="ctr"/>
                </a:tc>
                <a:tc>
                  <a:txBody>
                    <a:bodyPr/>
                    <a:lstStyle/>
                    <a:p>
                      <a:pPr algn="ctr"/>
                      <a:r>
                        <a:rPr lang="en-US" altLang="zh-TW" dirty="0" smtClean="0"/>
                        <a:t>4</a:t>
                      </a:r>
                      <a:endParaRPr lang="zh-TW" altLang="en-US" dirty="0"/>
                    </a:p>
                  </a:txBody>
                  <a:tcPr anchor="ctr"/>
                </a:tc>
                <a:tc>
                  <a:txBody>
                    <a:bodyPr/>
                    <a:lstStyle/>
                    <a:p>
                      <a:pPr algn="ctr"/>
                      <a:r>
                        <a:rPr lang="en-US" altLang="zh-TW" dirty="0" smtClean="0"/>
                        <a:t>0</a:t>
                      </a:r>
                      <a:endParaRPr lang="zh-TW" altLang="en-US" dirty="0"/>
                    </a:p>
                  </a:txBody>
                  <a:tcPr anchor="ctr"/>
                </a:tc>
                <a:tc>
                  <a:txBody>
                    <a:bodyPr/>
                    <a:lstStyle/>
                    <a:p>
                      <a:pPr algn="ctr"/>
                      <a:r>
                        <a:rPr lang="en-US" altLang="zh-TW" dirty="0" smtClean="0"/>
                        <a:t>2</a:t>
                      </a:r>
                      <a:r>
                        <a:rPr lang="zh-TW" altLang="en-US" dirty="0" smtClean="0"/>
                        <a:t>（在家）</a:t>
                      </a:r>
                      <a:endParaRPr lang="zh-TW" altLang="en-US" dirty="0"/>
                    </a:p>
                  </a:txBody>
                  <a:tcPr anchor="ctr"/>
                </a:tc>
              </a:tr>
              <a:tr h="199504">
                <a:tc>
                  <a:txBody>
                    <a:bodyPr/>
                    <a:lstStyle/>
                    <a:p>
                      <a:r>
                        <a:rPr lang="zh-TW" altLang="en-US" dirty="0" smtClean="0"/>
                        <a:t>國小</a:t>
                      </a:r>
                      <a:endParaRPr lang="zh-TW" altLang="en-US" dirty="0"/>
                    </a:p>
                  </a:txBody>
                  <a:tcPr/>
                </a:tc>
                <a:tc>
                  <a:txBody>
                    <a:bodyPr/>
                    <a:lstStyle/>
                    <a:p>
                      <a:pPr algn="ctr"/>
                      <a:r>
                        <a:rPr lang="en-US" altLang="zh-TW" dirty="0" smtClean="0"/>
                        <a:t>3</a:t>
                      </a:r>
                      <a:endParaRPr lang="zh-TW" altLang="en-US" dirty="0"/>
                    </a:p>
                  </a:txBody>
                  <a:tcPr anchor="ctr"/>
                </a:tc>
                <a:tc>
                  <a:txBody>
                    <a:bodyPr/>
                    <a:lstStyle/>
                    <a:p>
                      <a:pPr algn="ctr"/>
                      <a:r>
                        <a:rPr lang="en-US" altLang="zh-TW" dirty="0" smtClean="0"/>
                        <a:t>10</a:t>
                      </a:r>
                      <a:endParaRPr lang="zh-TW" altLang="en-US" dirty="0"/>
                    </a:p>
                  </a:txBody>
                  <a:tcPr anchor="ctr"/>
                </a:tc>
                <a:tc>
                  <a:txBody>
                    <a:bodyPr/>
                    <a:lstStyle/>
                    <a:p>
                      <a:pPr algn="ctr"/>
                      <a:r>
                        <a:rPr lang="en-US" altLang="zh-TW" dirty="0" smtClean="0"/>
                        <a:t>3</a:t>
                      </a:r>
                      <a:endParaRPr lang="zh-TW" altLang="en-US" dirty="0"/>
                    </a:p>
                  </a:txBody>
                  <a:tcPr anchor="ctr"/>
                </a:tc>
                <a:tc>
                  <a:txBody>
                    <a:bodyPr/>
                    <a:lstStyle/>
                    <a:p>
                      <a:pPr algn="ctr"/>
                      <a:r>
                        <a:rPr lang="en-US" altLang="zh-TW" dirty="0" smtClean="0"/>
                        <a:t>3</a:t>
                      </a:r>
                      <a:endParaRPr lang="zh-TW" altLang="en-US" dirty="0"/>
                    </a:p>
                  </a:txBody>
                  <a:tcPr anchor="ctr"/>
                </a:tc>
              </a:tr>
            </a:tbl>
          </a:graphicData>
        </a:graphic>
      </p:graphicFrame>
    </p:spTree>
    <p:extLst>
      <p:ext uri="{BB962C8B-B14F-4D97-AF65-F5344CB8AC3E}">
        <p14:creationId xmlns:p14="http://schemas.microsoft.com/office/powerpoint/2010/main" val="2167723698"/>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TotalTime>
  <Words>579</Words>
  <Application>Microsoft Office PowerPoint</Application>
  <PresentationFormat>如螢幕大小 (4:3)</PresentationFormat>
  <Paragraphs>88</Paragraphs>
  <Slides>24</Slides>
  <Notes>0</Notes>
  <HiddenSlides>0</HiddenSlides>
  <MMClips>0</MMClips>
  <ScaleCrop>false</ScaleCrop>
  <HeadingPairs>
    <vt:vector size="4" baseType="variant">
      <vt:variant>
        <vt:lpstr>佈景主題</vt:lpstr>
      </vt:variant>
      <vt:variant>
        <vt:i4>1</vt:i4>
      </vt:variant>
      <vt:variant>
        <vt:lpstr>投影片標題</vt:lpstr>
      </vt:variant>
      <vt:variant>
        <vt:i4>24</vt:i4>
      </vt:variant>
    </vt:vector>
  </HeadingPairs>
  <TitlesOfParts>
    <vt:vector size="25" baseType="lpstr">
      <vt:lpstr>Office 佈景主題</vt:lpstr>
      <vt:lpstr>103學年度特殊教育推行委員會</vt:lpstr>
      <vt:lpstr>感謝</vt:lpstr>
      <vt:lpstr>感謝</vt:lpstr>
      <vt:lpstr>感謝</vt:lpstr>
      <vt:lpstr>感謝</vt:lpstr>
      <vt:lpstr>PowerPoint 簡報</vt:lpstr>
      <vt:lpstr>感謝</vt:lpstr>
      <vt:lpstr>感謝</vt:lpstr>
      <vt:lpstr>103學年度成果報告</vt:lpstr>
      <vt:lpstr>103學年度成果報告</vt:lpstr>
      <vt:lpstr>103學年度成果報告</vt:lpstr>
      <vt:lpstr>103學年度成果報告</vt:lpstr>
      <vt:lpstr>103學年度成果報告</vt:lpstr>
      <vt:lpstr>103學年度成果報告</vt:lpstr>
      <vt:lpstr>103學年度成果報告</vt:lpstr>
      <vt:lpstr>103學年度成果報告</vt:lpstr>
      <vt:lpstr>103學年度成果報告</vt:lpstr>
      <vt:lpstr>103學年度成果報告</vt:lpstr>
      <vt:lpstr>提案討論</vt:lpstr>
      <vt:lpstr>提案一: 新北市烏來國中小身心障礙學生就讀普通班酌減班級人數辦法</vt:lpstr>
      <vt:lpstr>提案二: 104學年度新生編班、酌減人數 與導師安排</vt:lpstr>
      <vt:lpstr>提案三: 104學年度特教學生需求與 課程、服務安排</vt:lpstr>
      <vt:lpstr>臨時動議</vt:lpstr>
      <vt:lpstr>謝謝大家</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Mayoko</dc:creator>
  <cp:lastModifiedBy>Mayoko</cp:lastModifiedBy>
  <cp:revision>30</cp:revision>
  <dcterms:created xsi:type="dcterms:W3CDTF">2015-06-10T05:02:21Z</dcterms:created>
  <dcterms:modified xsi:type="dcterms:W3CDTF">2015-06-11T03:32:25Z</dcterms:modified>
</cp:coreProperties>
</file>