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84" r:id="rId4"/>
    <p:sldId id="285" r:id="rId5"/>
    <p:sldId id="286" r:id="rId6"/>
    <p:sldId id="265" r:id="rId7"/>
    <p:sldId id="270" r:id="rId8"/>
    <p:sldId id="271" r:id="rId9"/>
    <p:sldId id="266" r:id="rId10"/>
    <p:sldId id="273" r:id="rId11"/>
    <p:sldId id="272" r:id="rId12"/>
    <p:sldId id="287" r:id="rId13"/>
    <p:sldId id="289" r:id="rId14"/>
    <p:sldId id="288" r:id="rId15"/>
    <p:sldId id="290" r:id="rId16"/>
    <p:sldId id="291" r:id="rId17"/>
    <p:sldId id="274" r:id="rId18"/>
    <p:sldId id="292" r:id="rId19"/>
    <p:sldId id="276" r:id="rId20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48" y="35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94030-B344-45EA-98E3-E31223B620AC}" type="datetimeFigureOut">
              <a:rPr lang="zh-TW" altLang="en-US" smtClean="0"/>
              <a:pPr/>
              <a:t>2016/5/12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3F4D-E4E0-412D-9157-A85A799CA84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9079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94030-B344-45EA-98E3-E31223B620AC}" type="datetimeFigureOut">
              <a:rPr lang="zh-TW" altLang="en-US" smtClean="0"/>
              <a:pPr/>
              <a:t>2016/5/12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3F4D-E4E0-412D-9157-A85A799CA84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2081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94030-B344-45EA-98E3-E31223B620AC}" type="datetimeFigureOut">
              <a:rPr lang="zh-TW" altLang="en-US" smtClean="0"/>
              <a:pPr/>
              <a:t>2016/5/12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3F4D-E4E0-412D-9157-A85A799CA84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1915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94030-B344-45EA-98E3-E31223B620AC}" type="datetimeFigureOut">
              <a:rPr lang="zh-TW" altLang="en-US" smtClean="0"/>
              <a:pPr/>
              <a:t>2016/5/12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3F4D-E4E0-412D-9157-A85A799CA84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669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94030-B344-45EA-98E3-E31223B620AC}" type="datetimeFigureOut">
              <a:rPr lang="zh-TW" altLang="en-US" smtClean="0"/>
              <a:pPr/>
              <a:t>2016/5/12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3F4D-E4E0-412D-9157-A85A799CA84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4857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94030-B344-45EA-98E3-E31223B620AC}" type="datetimeFigureOut">
              <a:rPr lang="zh-TW" altLang="en-US" smtClean="0"/>
              <a:pPr/>
              <a:t>2016/5/12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3F4D-E4E0-412D-9157-A85A799CA84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6413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94030-B344-45EA-98E3-E31223B620AC}" type="datetimeFigureOut">
              <a:rPr lang="zh-TW" altLang="en-US" smtClean="0"/>
              <a:pPr/>
              <a:t>2016/5/12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3F4D-E4E0-412D-9157-A85A799CA84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8014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94030-B344-45EA-98E3-E31223B620AC}" type="datetimeFigureOut">
              <a:rPr lang="zh-TW" altLang="en-US" smtClean="0"/>
              <a:pPr/>
              <a:t>2016/5/12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3F4D-E4E0-412D-9157-A85A799CA84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014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94030-B344-45EA-98E3-E31223B620AC}" type="datetimeFigureOut">
              <a:rPr lang="zh-TW" altLang="en-US" smtClean="0"/>
              <a:pPr/>
              <a:t>2016/5/12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3F4D-E4E0-412D-9157-A85A799CA84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6585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94030-B344-45EA-98E3-E31223B620AC}" type="datetimeFigureOut">
              <a:rPr lang="zh-TW" altLang="en-US" smtClean="0"/>
              <a:pPr/>
              <a:t>2016/5/12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3F4D-E4E0-412D-9157-A85A799CA84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0739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94030-B344-45EA-98E3-E31223B620AC}" type="datetimeFigureOut">
              <a:rPr lang="zh-TW" altLang="en-US" smtClean="0"/>
              <a:pPr/>
              <a:t>2016/5/12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B3F4D-E4E0-412D-9157-A85A799CA84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8734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94030-B344-45EA-98E3-E31223B620AC}" type="datetimeFigureOut">
              <a:rPr lang="zh-TW" altLang="en-US" smtClean="0"/>
              <a:pPr/>
              <a:t>2016/5/12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B3F4D-E4E0-412D-9157-A85A799CA84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1073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104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學年度特殊教育推行委員會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5736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104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學年度成果報告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104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學年度學生活動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激發學生美術創作潛能，參加比賽。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5201" r="30313" b="12200"/>
          <a:stretch/>
        </p:blipFill>
        <p:spPr>
          <a:xfrm>
            <a:off x="277494" y="2643970"/>
            <a:ext cx="3096344" cy="2403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9401" r="20863"/>
          <a:stretch/>
        </p:blipFill>
        <p:spPr>
          <a:xfrm>
            <a:off x="349502" y="4558528"/>
            <a:ext cx="3024336" cy="2302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567" y="2666850"/>
            <a:ext cx="1944216" cy="3449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475" y="2643970"/>
            <a:ext cx="2347688" cy="3459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1" t="6950" r="16401" b="10101"/>
          <a:stretch/>
        </p:blipFill>
        <p:spPr>
          <a:xfrm>
            <a:off x="7020272" y="2597256"/>
            <a:ext cx="2121534" cy="3352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2618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104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學年度成果報告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104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學年度學生活動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Merry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Christmas(12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金山埪窯趣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016" y="2761516"/>
            <a:ext cx="3275856" cy="1852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173" y="2753336"/>
            <a:ext cx="2065318" cy="3652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6" r="12502"/>
          <a:stretch/>
        </p:blipFill>
        <p:spPr>
          <a:xfrm>
            <a:off x="2310837" y="4622975"/>
            <a:ext cx="2304257" cy="1799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t="861" r="49212"/>
          <a:stretch/>
        </p:blipFill>
        <p:spPr>
          <a:xfrm>
            <a:off x="489561" y="2751325"/>
            <a:ext cx="1781273" cy="2305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0" r="7427"/>
          <a:stretch/>
        </p:blipFill>
        <p:spPr>
          <a:xfrm>
            <a:off x="4775976" y="2771185"/>
            <a:ext cx="2304256" cy="1833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761" y="4567324"/>
            <a:ext cx="2515412" cy="1676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03" y="5105126"/>
            <a:ext cx="2312109" cy="1300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61898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104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學年度成果報告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104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學年度學生活動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優秀身心障礙學生表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揚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5" r="16970"/>
          <a:stretch/>
        </p:blipFill>
        <p:spPr>
          <a:xfrm>
            <a:off x="414179" y="2749949"/>
            <a:ext cx="2808312" cy="2543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802826"/>
            <a:ext cx="3707904" cy="2471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3006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104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學年度成果報告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104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學年度融合教育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國際志工的互動。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83714"/>
            <a:ext cx="2643758" cy="3525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285" y="2813089"/>
            <a:ext cx="1976699" cy="3495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297" y="1600200"/>
            <a:ext cx="3851920" cy="2567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106" y="4180381"/>
            <a:ext cx="3855365" cy="2168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51274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104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學年度成果報告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104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學年度融合教育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日常作息的融合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早自習、朝會、晨圈、午餐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457200" lvl="1" indent="0">
              <a:buNone/>
            </a:pP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4" t="7359" r="13513"/>
          <a:stretch/>
        </p:blipFill>
        <p:spPr>
          <a:xfrm>
            <a:off x="539552" y="2823784"/>
            <a:ext cx="2729682" cy="1848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01723"/>
            <a:ext cx="2643533" cy="1982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726" y="2823405"/>
            <a:ext cx="1943476" cy="3455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944" y="2893073"/>
            <a:ext cx="3163844" cy="1779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76923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104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學年度成果報告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104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學年度融合教育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課程的融合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體育課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08921"/>
            <a:ext cx="2106234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306" y="2748763"/>
            <a:ext cx="2022346" cy="2696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196" y="1600200"/>
            <a:ext cx="1685786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493" y="1902466"/>
            <a:ext cx="2033307" cy="3614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63007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104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學年度成果報告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104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學年度融合教育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活動的融合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校慶、校外服務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假日活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動</a:t>
            </a:r>
            <a:endParaRPr lang="zh-TW" altLang="en-US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/>
          <a:stretch/>
        </p:blipFill>
        <p:spPr>
          <a:xfrm>
            <a:off x="204443" y="2551091"/>
            <a:ext cx="1880990" cy="1444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91"/>
          <a:stretch/>
        </p:blipFill>
        <p:spPr>
          <a:xfrm>
            <a:off x="121086" y="3896521"/>
            <a:ext cx="1964347" cy="2643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8" t="4805" r="9640" b="16072"/>
          <a:stretch/>
        </p:blipFill>
        <p:spPr>
          <a:xfrm>
            <a:off x="2699792" y="2605122"/>
            <a:ext cx="2353900" cy="1892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664" y="2605122"/>
            <a:ext cx="3443731" cy="2582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076" y="4460925"/>
            <a:ext cx="3524558" cy="1982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1414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104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學年度成果報告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104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學年度校內宣導活動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教師輔導與特教知能研習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lvl="2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輔導宣講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注意力不足過動症宣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講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lvl="2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我聽我說我學習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關於語言這檔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事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573016"/>
            <a:ext cx="3275856" cy="2183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296" y="3657321"/>
            <a:ext cx="3563888" cy="2015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21808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104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學年度成果報告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104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學年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度行政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親師溝通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行政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行政會議、專業領域會議等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…</a:t>
            </a:r>
          </a:p>
          <a:p>
            <a:pPr lvl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親師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IEP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、不定期家訪及電聯、轉銜、參觀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65" y="3170833"/>
            <a:ext cx="3291858" cy="1851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523" y="3165006"/>
            <a:ext cx="3200356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65" y="4924028"/>
            <a:ext cx="3291858" cy="1851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523" y="4947491"/>
            <a:ext cx="3200356" cy="1809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348" y="3165006"/>
            <a:ext cx="2088300" cy="3692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06331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251520" y="620688"/>
            <a:ext cx="4824536" cy="5505475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燃起一把熱情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，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拿起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一把釣竿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，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 學習坐著釣魚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，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>
                <a:latin typeface="標楷體" pitchFamily="65" charset="-120"/>
                <a:ea typeface="標楷體" pitchFamily="65" charset="-120"/>
              </a:rPr>
            </a:b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   是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孩子一輩子的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功課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看見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孩子需要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，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反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思自己責任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，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 耐心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施予養分，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>
                <a:latin typeface="標楷體" pitchFamily="65" charset="-120"/>
                <a:ea typeface="標楷體" pitchFamily="65" charset="-120"/>
              </a:rPr>
            </a:b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  則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是老師一輩子的功課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>
                <a:latin typeface="標楷體" pitchFamily="65" charset="-120"/>
                <a:ea typeface="標楷體" pitchFamily="65" charset="-120"/>
              </a:rPr>
            </a:b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01"/>
          <a:stretch/>
        </p:blipFill>
        <p:spPr>
          <a:xfrm>
            <a:off x="4648200" y="476672"/>
            <a:ext cx="4478402" cy="598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354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104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學年度成果報告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1268760"/>
            <a:ext cx="8496944" cy="5472608"/>
          </a:xfrm>
        </p:spPr>
        <p:txBody>
          <a:bodyPr>
            <a:normAutofit/>
          </a:bodyPr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104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學年度特教班及資源班學生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國中小服務人數統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整（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23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人）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lvl="1"/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lvl="1"/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104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學年度新鑑定安置人數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lvl="2"/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105-02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梯次：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G6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游生情緒行為障礙、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G5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楊生學習障礙</a:t>
            </a:r>
            <a:endParaRPr lang="en-US" altLang="zh-TW" b="1" dirty="0" smtClean="0"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104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學年度適性輔導安置成果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lvl="2"/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G9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鬥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生 安置安康高中中重度班</a:t>
            </a:r>
            <a:endParaRPr lang="en-US" altLang="zh-TW" b="1" dirty="0" smtClean="0"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964650"/>
              </p:ext>
            </p:extLst>
          </p:nvPr>
        </p:nvGraphicFramePr>
        <p:xfrm>
          <a:off x="1043608" y="2348880"/>
          <a:ext cx="6096000" cy="1102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79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79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79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079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endParaRPr lang="zh-TW" altLang="en-US" dirty="0">
                        <a:latin typeface="+mj-lt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+mj-lt"/>
                          <a:ea typeface="標楷體" panose="03000509000000000000" pitchFamily="65" charset="-120"/>
                        </a:rPr>
                        <a:t>特教班</a:t>
                      </a:r>
                      <a:endParaRPr lang="zh-TW" altLang="en-US" dirty="0">
                        <a:latin typeface="+mj-lt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+mj-lt"/>
                          <a:ea typeface="標楷體" panose="03000509000000000000" pitchFamily="65" charset="-120"/>
                        </a:rPr>
                        <a:t>資源班</a:t>
                      </a:r>
                      <a:endParaRPr lang="zh-TW" altLang="en-US" dirty="0">
                        <a:latin typeface="+mj-lt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+mj-lt"/>
                          <a:ea typeface="標楷體" panose="03000509000000000000" pitchFamily="65" charset="-120"/>
                        </a:rPr>
                        <a:t>校篩疑似</a:t>
                      </a:r>
                      <a:endParaRPr lang="zh-TW" altLang="en-US" dirty="0">
                        <a:latin typeface="+mj-lt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+mj-lt"/>
                          <a:ea typeface="標楷體" panose="03000509000000000000" pitchFamily="65" charset="-120"/>
                        </a:rPr>
                        <a:t>其他服務</a:t>
                      </a:r>
                      <a:endParaRPr lang="zh-TW" altLang="en-US" dirty="0">
                        <a:latin typeface="+mj-lt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+mj-lt"/>
                          <a:ea typeface="標楷體" panose="03000509000000000000" pitchFamily="65" charset="-120"/>
                        </a:rPr>
                        <a:t>國中</a:t>
                      </a:r>
                      <a:endParaRPr lang="zh-TW" altLang="en-US" dirty="0">
                        <a:latin typeface="+mj-lt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+mj-lt"/>
                          <a:ea typeface="標楷體" panose="03000509000000000000" pitchFamily="65" charset="-120"/>
                        </a:rPr>
                        <a:t>2</a:t>
                      </a:r>
                      <a:endParaRPr lang="zh-TW" altLang="en-US" dirty="0">
                        <a:latin typeface="+mj-lt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+mj-lt"/>
                          <a:ea typeface="標楷體" panose="03000509000000000000" pitchFamily="65" charset="-120"/>
                        </a:rPr>
                        <a:t>5</a:t>
                      </a:r>
                      <a:endParaRPr lang="zh-TW" altLang="en-US" dirty="0">
                        <a:latin typeface="+mj-lt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+mj-lt"/>
                          <a:ea typeface="標楷體" panose="03000509000000000000" pitchFamily="65" charset="-120"/>
                        </a:rPr>
                        <a:t>0</a:t>
                      </a:r>
                      <a:endParaRPr lang="zh-TW" altLang="en-US" dirty="0">
                        <a:latin typeface="+mj-lt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+mj-lt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altLang="en-US" dirty="0" smtClean="0">
                          <a:latin typeface="+mj-lt"/>
                          <a:ea typeface="標楷體" panose="03000509000000000000" pitchFamily="65" charset="-120"/>
                        </a:rPr>
                        <a:t>（在家）</a:t>
                      </a:r>
                      <a:endParaRPr lang="zh-TW" altLang="en-US" dirty="0">
                        <a:latin typeface="+mj-lt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504"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+mj-lt"/>
                          <a:ea typeface="標楷體" panose="03000509000000000000" pitchFamily="65" charset="-120"/>
                        </a:rPr>
                        <a:t>國小</a:t>
                      </a:r>
                      <a:endParaRPr lang="zh-TW" altLang="en-US" dirty="0">
                        <a:latin typeface="+mj-lt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+mj-lt"/>
                          <a:ea typeface="標楷體" panose="03000509000000000000" pitchFamily="65" charset="-120"/>
                        </a:rPr>
                        <a:t>2</a:t>
                      </a:r>
                      <a:endParaRPr lang="zh-TW" altLang="en-US" dirty="0">
                        <a:latin typeface="+mj-lt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+mj-lt"/>
                          <a:ea typeface="標楷體" panose="03000509000000000000" pitchFamily="65" charset="-120"/>
                        </a:rPr>
                        <a:t>13</a:t>
                      </a:r>
                      <a:endParaRPr lang="zh-TW" altLang="en-US" dirty="0">
                        <a:latin typeface="+mj-lt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+mj-lt"/>
                          <a:ea typeface="標楷體" panose="03000509000000000000" pitchFamily="65" charset="-120"/>
                        </a:rPr>
                        <a:t>0</a:t>
                      </a:r>
                      <a:endParaRPr lang="zh-TW" altLang="en-US" dirty="0">
                        <a:latin typeface="+mj-lt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+mj-lt"/>
                          <a:ea typeface="標楷體" panose="03000509000000000000" pitchFamily="65" charset="-120"/>
                        </a:rPr>
                        <a:t>0</a:t>
                      </a:r>
                      <a:endParaRPr lang="zh-TW" altLang="en-US" dirty="0">
                        <a:latin typeface="+mj-lt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7723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756592" y="180120"/>
            <a:ext cx="8229600" cy="1143000"/>
          </a:xfrm>
        </p:spPr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104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學年度成果報告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104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學年度特教環境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800100" lvl="1" indent="-342900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教室環境迅速整理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1200150" lvl="2" indent="-342900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八月初風災後搬離</a:t>
            </a:r>
            <a:r>
              <a:rPr lang="en-US" altLang="zh-TW" dirty="0" err="1" smtClean="0">
                <a:latin typeface="標楷體" pitchFamily="65" charset="-120"/>
                <a:ea typeface="標楷體" pitchFamily="65" charset="-120"/>
              </a:rPr>
              <a:t>Lokah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教室以及飛鼠教室。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1200150" lvl="2" indent="-342900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八月底完成馬告及舞蹈教室規劃與設計。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461764"/>
            <a:ext cx="1707654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518995"/>
            <a:ext cx="1196411" cy="2115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137" y="3573016"/>
            <a:ext cx="2586502" cy="1462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797" y="5011573"/>
            <a:ext cx="2586501" cy="1462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316" y="3609063"/>
            <a:ext cx="2542356" cy="1437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191" y="5028376"/>
            <a:ext cx="2619961" cy="1481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66" y="3602054"/>
            <a:ext cx="2635050" cy="1490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86" y="5067347"/>
            <a:ext cx="2673530" cy="1511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50218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104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學年度成果報告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6792" y="1556792"/>
            <a:ext cx="8663680" cy="4525963"/>
          </a:xfrm>
        </p:spPr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104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學年度課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程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服務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集中式特教班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(34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節課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lvl="2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國語、英語文、生活、數學、健康與體育、社會、藝術與人文、自然與生活科技、綜合活動、生活管理、動作機能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不分類資源班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(42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節課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lvl="2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國小部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國語、數學、動作機能、閱讀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lvl="2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國中部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國文、英語、數學、職業教育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1078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104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學年度成果報告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2120" y="1392164"/>
            <a:ext cx="8663680" cy="4525963"/>
          </a:xfrm>
        </p:spPr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104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學年度課程剪影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61" y="1916832"/>
            <a:ext cx="2490476" cy="1408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62" y="3245140"/>
            <a:ext cx="2418468" cy="1360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736" y="1824034"/>
            <a:ext cx="2379060" cy="1345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6" t="14686" r="26528" b="11760"/>
          <a:stretch/>
        </p:blipFill>
        <p:spPr>
          <a:xfrm>
            <a:off x="7176074" y="1791767"/>
            <a:ext cx="1764077" cy="1543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768" y="3201238"/>
            <a:ext cx="2379727" cy="1586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267" y="4757317"/>
            <a:ext cx="2627784" cy="1485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4" t="18104" r="28501" b="-1527"/>
          <a:stretch/>
        </p:blipFill>
        <p:spPr>
          <a:xfrm>
            <a:off x="2766763" y="4268263"/>
            <a:ext cx="2064169" cy="2169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680" y="3393761"/>
            <a:ext cx="1519398" cy="2686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864" y="1916832"/>
            <a:ext cx="1779348" cy="2372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20" y="4627957"/>
            <a:ext cx="2379910" cy="1338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69737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104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學年度成果報告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6792" y="1556792"/>
            <a:ext cx="8229600" cy="4525963"/>
          </a:xfrm>
        </p:spPr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104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學年度相關服務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相關專業治療服務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1200150" lvl="2" indent="-342900"/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物理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治療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賀威老師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(27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小時）</a:t>
            </a:r>
            <a:endParaRPr lang="en-US" altLang="zh-TW" sz="2200" dirty="0" smtClean="0">
              <a:latin typeface="標楷體" pitchFamily="65" charset="-120"/>
              <a:ea typeface="標楷體" pitchFamily="65" charset="-120"/>
            </a:endParaRPr>
          </a:p>
          <a:p>
            <a:pPr marL="1200150" lvl="2" indent="-342900"/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職能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治療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李湘怡老師、黃黛華老師（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27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小時）</a:t>
            </a:r>
            <a:endParaRPr lang="en-US" altLang="zh-TW" sz="2200" dirty="0" smtClean="0">
              <a:latin typeface="標楷體" pitchFamily="65" charset="-120"/>
              <a:ea typeface="標楷體" pitchFamily="65" charset="-120"/>
            </a:endParaRPr>
          </a:p>
          <a:p>
            <a:pPr marL="1200150" lvl="2" indent="-342900"/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語言治療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邱怡婷老師（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26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小時）</a:t>
            </a:r>
            <a:endParaRPr lang="zh-TW" altLang="en-US" sz="22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2" r="5902"/>
          <a:stretch/>
        </p:blipFill>
        <p:spPr>
          <a:xfrm>
            <a:off x="4932040" y="1264376"/>
            <a:ext cx="2160240" cy="1809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482" y="3933055"/>
            <a:ext cx="2777505" cy="1851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r="21651"/>
          <a:stretch/>
        </p:blipFill>
        <p:spPr>
          <a:xfrm>
            <a:off x="3765504" y="3933055"/>
            <a:ext cx="2333072" cy="1851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1" b="14300"/>
          <a:stretch/>
        </p:blipFill>
        <p:spPr>
          <a:xfrm>
            <a:off x="1835696" y="3937084"/>
            <a:ext cx="1879902" cy="2351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 b="14300"/>
          <a:stretch/>
        </p:blipFill>
        <p:spPr>
          <a:xfrm>
            <a:off x="7082424" y="841225"/>
            <a:ext cx="1784871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709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104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學年度成果報告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104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學年度相關服務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800100" lvl="1" indent="-342900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無法自行上下學身障生交通車接送服務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1200150" lvl="2" indent="-342900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福山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線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溫珍玲司機、甘曉鳳女士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1200150" lvl="2" indent="-342900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堰堤線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李正韜司機、張美玲女士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44" y="3622617"/>
            <a:ext cx="3779912" cy="2519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22617"/>
            <a:ext cx="3730724" cy="2487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68410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756592" y="180120"/>
            <a:ext cx="8229600" cy="1143000"/>
          </a:xfrm>
        </p:spPr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104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學年度成果報告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104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學年度相關服務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800100" lvl="1" indent="-342900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助理人員及課後班服務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1200150" lvl="2" indent="-342900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助理人員每周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16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小時，進行休閒、生活及體能訓練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1200150" lvl="2" indent="-342900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開辦每周三下午課後班半天及每周一二四五第八節。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645024"/>
            <a:ext cx="2915816" cy="1634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6" b="8536"/>
          <a:stretch/>
        </p:blipFill>
        <p:spPr>
          <a:xfrm>
            <a:off x="3275856" y="3717032"/>
            <a:ext cx="3197506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60"/>
          <a:stretch/>
        </p:blipFill>
        <p:spPr>
          <a:xfrm>
            <a:off x="6641030" y="3701736"/>
            <a:ext cx="1949963" cy="224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5409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104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學年度成果報告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104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學年度學生活動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亞特盃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活動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1" t="16401" r="7476" b="20600"/>
          <a:stretch/>
        </p:blipFill>
        <p:spPr>
          <a:xfrm>
            <a:off x="486123" y="2760079"/>
            <a:ext cx="1728192" cy="2206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737" y="1132459"/>
            <a:ext cx="3012763" cy="2008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5" t="9279" r="21158" b="13390"/>
          <a:stretch/>
        </p:blipFill>
        <p:spPr>
          <a:xfrm>
            <a:off x="6114268" y="3351789"/>
            <a:ext cx="2896150" cy="2335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238" y="3099462"/>
            <a:ext cx="3881897" cy="2587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72695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1045</TotalTime>
  <Words>598</Words>
  <Application>Microsoft Office PowerPoint</Application>
  <PresentationFormat>如螢幕大小 (4:3)</PresentationFormat>
  <Paragraphs>93</Paragraphs>
  <Slides>19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4" baseType="lpstr">
      <vt:lpstr>新細明體</vt:lpstr>
      <vt:lpstr>標楷體</vt:lpstr>
      <vt:lpstr>Arial</vt:lpstr>
      <vt:lpstr>Calibri</vt:lpstr>
      <vt:lpstr>Office 佈景主題</vt:lpstr>
      <vt:lpstr>104學年度特殊教育推行委員會</vt:lpstr>
      <vt:lpstr>104學年度成果報告</vt:lpstr>
      <vt:lpstr>104學年度成果報告</vt:lpstr>
      <vt:lpstr>104學年度成果報告</vt:lpstr>
      <vt:lpstr>104學年度成果報告</vt:lpstr>
      <vt:lpstr>104學年度成果報告</vt:lpstr>
      <vt:lpstr>104學年度成果報告</vt:lpstr>
      <vt:lpstr>104學年度成果報告</vt:lpstr>
      <vt:lpstr>104學年度成果報告</vt:lpstr>
      <vt:lpstr>104學年度成果報告</vt:lpstr>
      <vt:lpstr>104學年度成果報告</vt:lpstr>
      <vt:lpstr>104學年度成果報告</vt:lpstr>
      <vt:lpstr>104學年度成果報告</vt:lpstr>
      <vt:lpstr>104學年度成果報告</vt:lpstr>
      <vt:lpstr>104學年度成果報告</vt:lpstr>
      <vt:lpstr>104學年度成果報告</vt:lpstr>
      <vt:lpstr>104學年度成果報告</vt:lpstr>
      <vt:lpstr>104學年度成果報告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Mayoko</dc:creator>
  <cp:lastModifiedBy>E2</cp:lastModifiedBy>
  <cp:revision>57</cp:revision>
  <dcterms:created xsi:type="dcterms:W3CDTF">2015-06-10T05:02:21Z</dcterms:created>
  <dcterms:modified xsi:type="dcterms:W3CDTF">2016-05-12T06:58:07Z</dcterms:modified>
</cp:coreProperties>
</file>